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Roboto Slab"/>
      <p:regular r:id="rId32"/>
      <p:bold r:id="rId33"/>
    </p:embeddedFont>
    <p:embeddedFont>
      <p:font typeface="Gill Sans"/>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CEEAC8-147D-4F9E-BB6C-0273E86FFFE4}">
  <a:tblStyle styleId="{A8CEEAC8-147D-4F9E-BB6C-0273E86FFFE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obotoSlab-bold.fntdata"/><Relationship Id="rId10" Type="http://schemas.openxmlformats.org/officeDocument/2006/relationships/slide" Target="slides/slide3.xml"/><Relationship Id="rId32" Type="http://schemas.openxmlformats.org/officeDocument/2006/relationships/font" Target="fonts/RobotoSlab-regular.fntdata"/><Relationship Id="rId13" Type="http://schemas.openxmlformats.org/officeDocument/2006/relationships/slide" Target="slides/slide6.xml"/><Relationship Id="rId35" Type="http://schemas.openxmlformats.org/officeDocument/2006/relationships/font" Target="fonts/GillSans-bold.fntdata"/><Relationship Id="rId12" Type="http://schemas.openxmlformats.org/officeDocument/2006/relationships/slide" Target="slides/slide5.xml"/><Relationship Id="rId34" Type="http://schemas.openxmlformats.org/officeDocument/2006/relationships/font" Target="fonts/GillSans-regular.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312" name="Google Shape;312;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335" name="Google Shape;335;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solidFill>
                <a:srgbClr val="7F7F7F"/>
              </a:solidFill>
              <a:latin typeface="Avenir"/>
              <a:ea typeface="Avenir"/>
              <a:cs typeface="Avenir"/>
              <a:sym typeface="Avenir"/>
            </a:endParaRPr>
          </a:p>
          <a:p>
            <a:pPr indent="0" lvl="0" marL="1828800" rtl="0" algn="l">
              <a:lnSpc>
                <a:spcPct val="100000"/>
              </a:lnSpc>
              <a:spcBef>
                <a:spcPts val="0"/>
              </a:spcBef>
              <a:spcAft>
                <a:spcPts val="0"/>
              </a:spcAft>
              <a:buSzPts val="1100"/>
              <a:buNone/>
            </a:pPr>
            <a:r>
              <a:t/>
            </a:r>
            <a:endParaRPr sz="1400">
              <a:solidFill>
                <a:srgbClr val="7F7F7F"/>
              </a:solidFill>
              <a:latin typeface="Avenir"/>
              <a:ea typeface="Avenir"/>
              <a:cs typeface="Avenir"/>
              <a:sym typeface="Aveni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solidFill>
                <a:srgbClr val="7F7F7F"/>
              </a:solidFill>
              <a:latin typeface="Avenir"/>
              <a:ea typeface="Avenir"/>
              <a:cs typeface="Avenir"/>
              <a:sym typeface="Aveni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152400" lvl="0" marL="228600" rtl="0" algn="l">
              <a:lnSpc>
                <a:spcPct val="100000"/>
              </a:lnSpc>
              <a:spcBef>
                <a:spcPts val="0"/>
              </a:spcBef>
              <a:spcAft>
                <a:spcPts val="0"/>
              </a:spcAft>
              <a:buClr>
                <a:schemeClr val="dk1"/>
              </a:buClr>
              <a:buSzPts val="1200"/>
              <a:buFont typeface="Calibri"/>
              <a:buNone/>
            </a:pPr>
            <a:r>
              <a:t/>
            </a:r>
            <a:endParaRPr i="0"/>
          </a:p>
        </p:txBody>
      </p:sp>
      <p:sp>
        <p:nvSpPr>
          <p:cNvPr id="230" name="Google Shape;230;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9:notes"/>
          <p:cNvSpPr txBox="1"/>
          <p:nvPr>
            <p:ph idx="1" type="body"/>
          </p:nvPr>
        </p:nvSpPr>
        <p:spPr>
          <a:xfrm>
            <a:off x="685802"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86" name="Google Shape;28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 name="Google Shape;58;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 and Subtitle">
    <p:bg>
      <p:bgPr>
        <a:solidFill>
          <a:schemeClr val="lt1"/>
        </a:solidFill>
      </p:bgPr>
    </p:bg>
    <p:spTree>
      <p:nvGrpSpPr>
        <p:cNvPr id="62" name="Shape 62"/>
        <p:cNvGrpSpPr/>
        <p:nvPr/>
      </p:nvGrpSpPr>
      <p:grpSpPr>
        <a:xfrm>
          <a:off x="0" y="0"/>
          <a:ext cx="0" cy="0"/>
          <a:chOff x="0" y="0"/>
          <a:chExt cx="0" cy="0"/>
        </a:xfrm>
      </p:grpSpPr>
      <p:sp>
        <p:nvSpPr>
          <p:cNvPr id="63" name="Google Shape;63;p15"/>
          <p:cNvSpPr txBox="1"/>
          <p:nvPr>
            <p:ph type="title"/>
          </p:nvPr>
        </p:nvSpPr>
        <p:spPr>
          <a:xfrm>
            <a:off x="270000" y="259781"/>
            <a:ext cx="6912000" cy="621000"/>
          </a:xfrm>
          <a:prstGeom prst="rect">
            <a:avLst/>
          </a:prstGeom>
          <a:noFill/>
          <a:ln>
            <a:noFill/>
          </a:ln>
        </p:spPr>
        <p:txBody>
          <a:bodyPr anchorCtr="0" anchor="t" bIns="68575" lIns="68575" spcFirstLastPara="1" rIns="68575" wrap="square" tIns="68575">
            <a:noAutofit/>
          </a:bodyPr>
          <a:lstStyle>
            <a:lvl1pPr lvl="0" marR="0" algn="l">
              <a:lnSpc>
                <a:spcPct val="106250"/>
              </a:lnSpc>
              <a:spcBef>
                <a:spcPts val="0"/>
              </a:spcBef>
              <a:spcAft>
                <a:spcPts val="0"/>
              </a:spcAft>
              <a:buClr>
                <a:schemeClr val="accent3"/>
              </a:buClr>
              <a:buSzPts val="2400"/>
              <a:buFont typeface="Calibri"/>
              <a:buNone/>
              <a:defRPr b="1" i="0" sz="2400" u="none" cap="none" strike="noStrike">
                <a:solidFill>
                  <a:schemeClr val="accent3"/>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64" name="Google Shape;64;p15"/>
          <p:cNvSpPr txBox="1"/>
          <p:nvPr>
            <p:ph idx="1" type="body"/>
          </p:nvPr>
        </p:nvSpPr>
        <p:spPr>
          <a:xfrm>
            <a:off x="270000" y="918560"/>
            <a:ext cx="6912000" cy="485700"/>
          </a:xfrm>
          <a:prstGeom prst="rect">
            <a:avLst/>
          </a:prstGeom>
          <a:noFill/>
          <a:ln>
            <a:noFill/>
          </a:ln>
        </p:spPr>
        <p:txBody>
          <a:bodyPr anchorCtr="0" anchor="t" bIns="68575" lIns="68575" spcFirstLastPara="1" rIns="68575" wrap="square" tIns="68575">
            <a:noAutofit/>
          </a:bodyPr>
          <a:lstStyle>
            <a:lvl1pPr indent="-228600" lvl="0" marL="457200" marR="0" algn="l">
              <a:lnSpc>
                <a:spcPct val="111111"/>
              </a:lnSpc>
              <a:spcBef>
                <a:spcPts val="0"/>
              </a:spcBef>
              <a:spcAft>
                <a:spcPts val="0"/>
              </a:spcAft>
              <a:buClr>
                <a:schemeClr val="accent2"/>
              </a:buClr>
              <a:buSzPts val="1400"/>
              <a:buFont typeface="Arial"/>
              <a:buNone/>
              <a:defRPr b="0" i="0" sz="1400" u="none" cap="none" strike="noStrike">
                <a:solidFill>
                  <a:schemeClr val="accent2"/>
                </a:solidFill>
                <a:latin typeface="Calibri"/>
                <a:ea typeface="Calibri"/>
                <a:cs typeface="Calibri"/>
                <a:sym typeface="Calibri"/>
              </a:defRPr>
            </a:lvl1pPr>
            <a:lvl2pPr indent="-228600" lvl="1" marL="914400" marR="0" algn="l">
              <a:lnSpc>
                <a:spcPct val="111111"/>
              </a:lnSpc>
              <a:spcBef>
                <a:spcPts val="0"/>
              </a:spcBef>
              <a:spcAft>
                <a:spcPts val="0"/>
              </a:spcAft>
              <a:buClr>
                <a:schemeClr val="accent2"/>
              </a:buClr>
              <a:buSzPts val="1400"/>
              <a:buFont typeface="Arial"/>
              <a:buNone/>
              <a:defRPr b="0" i="0" sz="1400" u="none" cap="none" strike="noStrike">
                <a:solidFill>
                  <a:schemeClr val="accent2"/>
                </a:solidFill>
                <a:latin typeface="Calibri"/>
                <a:ea typeface="Calibri"/>
                <a:cs typeface="Calibri"/>
                <a:sym typeface="Calibri"/>
              </a:defRPr>
            </a:lvl2pPr>
            <a:lvl3pPr indent="-228600" lvl="2" marL="1371600" marR="0" algn="l">
              <a:lnSpc>
                <a:spcPct val="111111"/>
              </a:lnSpc>
              <a:spcBef>
                <a:spcPts val="0"/>
              </a:spcBef>
              <a:spcAft>
                <a:spcPts val="0"/>
              </a:spcAft>
              <a:buClr>
                <a:schemeClr val="accent2"/>
              </a:buClr>
              <a:buSzPts val="1400"/>
              <a:buFont typeface="Arial"/>
              <a:buNone/>
              <a:defRPr b="0" i="0" sz="1400" u="none" cap="none" strike="noStrike">
                <a:solidFill>
                  <a:schemeClr val="accent2"/>
                </a:solidFill>
                <a:latin typeface="Calibri"/>
                <a:ea typeface="Calibri"/>
                <a:cs typeface="Calibri"/>
                <a:sym typeface="Calibri"/>
              </a:defRPr>
            </a:lvl3pPr>
            <a:lvl4pPr indent="-228600" lvl="3" marL="1828800" marR="0" algn="l">
              <a:lnSpc>
                <a:spcPct val="111111"/>
              </a:lnSpc>
              <a:spcBef>
                <a:spcPts val="0"/>
              </a:spcBef>
              <a:spcAft>
                <a:spcPts val="0"/>
              </a:spcAft>
              <a:buClr>
                <a:schemeClr val="accent2"/>
              </a:buClr>
              <a:buSzPts val="1400"/>
              <a:buFont typeface="Arial"/>
              <a:buNone/>
              <a:defRPr b="0" i="0" sz="1400" u="none" cap="none" strike="noStrike">
                <a:solidFill>
                  <a:schemeClr val="accent2"/>
                </a:solidFill>
                <a:latin typeface="Calibri"/>
                <a:ea typeface="Calibri"/>
                <a:cs typeface="Calibri"/>
                <a:sym typeface="Calibri"/>
              </a:defRPr>
            </a:lvl4pPr>
            <a:lvl5pPr indent="-228600" lvl="4" marL="2286000" marR="0" algn="l">
              <a:lnSpc>
                <a:spcPct val="111111"/>
              </a:lnSpc>
              <a:spcBef>
                <a:spcPts val="0"/>
              </a:spcBef>
              <a:spcAft>
                <a:spcPts val="0"/>
              </a:spcAft>
              <a:buClr>
                <a:schemeClr val="accent2"/>
              </a:buClr>
              <a:buSzPts val="1400"/>
              <a:buFont typeface="Arial"/>
              <a:buNone/>
              <a:defRPr b="0" i="0" sz="1400" u="none" cap="none" strike="noStrike">
                <a:solidFill>
                  <a:schemeClr val="accent2"/>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5" name="Google Shape;65;p15"/>
          <p:cNvSpPr txBox="1"/>
          <p:nvPr>
            <p:ph idx="11" type="ftr"/>
          </p:nvPr>
        </p:nvSpPr>
        <p:spPr>
          <a:xfrm>
            <a:off x="270000" y="4751286"/>
            <a:ext cx="3086100" cy="270000"/>
          </a:xfrm>
          <a:prstGeom prst="rect">
            <a:avLst/>
          </a:prstGeom>
          <a:noFill/>
          <a:ln>
            <a:noFill/>
          </a:ln>
        </p:spPr>
        <p:txBody>
          <a:bodyPr anchorCtr="0" anchor="b" bIns="68575" lIns="68575" spcFirstLastPara="1" rIns="68575" wrap="square" tIns="68575">
            <a:noAutofit/>
          </a:bodyPr>
          <a:lstStyle>
            <a:lvl1pPr lvl="0" marR="0" algn="l">
              <a:lnSpc>
                <a:spcPct val="100000"/>
              </a:lnSpc>
              <a:spcBef>
                <a:spcPts val="0"/>
              </a:spcBef>
              <a:spcAft>
                <a:spcPts val="0"/>
              </a:spcAft>
              <a:buSzPts val="1100"/>
              <a:buNone/>
              <a:defRPr b="1" i="0" sz="1100" u="none" cap="none" strike="noStrike">
                <a:solidFill>
                  <a:schemeClr val="accent1"/>
                </a:solidFill>
                <a:latin typeface="Calibri"/>
                <a:ea typeface="Calibri"/>
                <a:cs typeface="Calibri"/>
                <a:sym typeface="Calibri"/>
              </a:defRPr>
            </a:lvl1pPr>
            <a:lvl2pPr lvl="1"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6" name="Google Shape;66;p15"/>
          <p:cNvSpPr txBox="1"/>
          <p:nvPr>
            <p:ph idx="12" type="sldNum"/>
          </p:nvPr>
        </p:nvSpPr>
        <p:spPr>
          <a:xfrm>
            <a:off x="6817500" y="4751287"/>
            <a:ext cx="2057400" cy="2700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pic>
        <p:nvPicPr>
          <p:cNvPr id="67" name="Google Shape;67;p15"/>
          <p:cNvPicPr preferRelativeResize="0"/>
          <p:nvPr/>
        </p:nvPicPr>
        <p:blipFill rotWithShape="1">
          <a:blip r:embed="rId2">
            <a:alphaModFix/>
          </a:blip>
          <a:srcRect b="0" l="0" r="0" t="0"/>
          <a:stretch/>
        </p:blipFill>
        <p:spPr>
          <a:xfrm>
            <a:off x="7423290" y="270000"/>
            <a:ext cx="1451610" cy="37376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 name="Google Shape;71;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3" name="Shape 73"/>
        <p:cNvGrpSpPr/>
        <p:nvPr/>
      </p:nvGrpSpPr>
      <p:grpSpPr>
        <a:xfrm>
          <a:off x="0" y="0"/>
          <a:ext cx="0" cy="0"/>
          <a:chOff x="0" y="0"/>
          <a:chExt cx="0" cy="0"/>
        </a:xfrm>
      </p:grpSpPr>
      <p:sp>
        <p:nvSpPr>
          <p:cNvPr id="74" name="Google Shape;74;p17"/>
          <p:cNvSpPr txBox="1"/>
          <p:nvPr>
            <p:ph type="ctrTitle"/>
          </p:nvPr>
        </p:nvSpPr>
        <p:spPr>
          <a:xfrm>
            <a:off x="1143000" y="841772"/>
            <a:ext cx="6858000" cy="1790700"/>
          </a:xfrm>
          <a:prstGeom prst="rect">
            <a:avLst/>
          </a:prstGeom>
          <a:noFill/>
          <a:ln>
            <a:noFill/>
          </a:ln>
        </p:spPr>
        <p:txBody>
          <a:bodyPr anchorCtr="0" anchor="b" bIns="25700" lIns="51425" spcFirstLastPara="1" rIns="51425" wrap="square" tIns="25700">
            <a:noAutofit/>
          </a:bodyPr>
          <a:lstStyle>
            <a:lvl1pPr lvl="0" algn="ctr">
              <a:lnSpc>
                <a:spcPct val="90000"/>
              </a:lnSpc>
              <a:spcBef>
                <a:spcPts val="0"/>
              </a:spcBef>
              <a:spcAft>
                <a:spcPts val="0"/>
              </a:spcAft>
              <a:buClr>
                <a:schemeClr val="dk1"/>
              </a:buClr>
              <a:buSzPts val="3400"/>
              <a:buFont typeface="Calibri"/>
              <a:buNone/>
              <a:defRPr sz="4500"/>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75" name="Google Shape;75;p17"/>
          <p:cNvSpPr txBox="1"/>
          <p:nvPr>
            <p:ph idx="1" type="subTitle"/>
          </p:nvPr>
        </p:nvSpPr>
        <p:spPr>
          <a:xfrm>
            <a:off x="1143000" y="2701528"/>
            <a:ext cx="6858000" cy="1241700"/>
          </a:xfrm>
          <a:prstGeom prst="rect">
            <a:avLst/>
          </a:prstGeom>
          <a:noFill/>
          <a:ln>
            <a:noFill/>
          </a:ln>
        </p:spPr>
        <p:txBody>
          <a:bodyPr anchorCtr="0" anchor="t" bIns="25700" lIns="51425" spcFirstLastPara="1" rIns="51425" wrap="square" tIns="25700">
            <a:noAutofit/>
          </a:bodyPr>
          <a:lstStyle>
            <a:lvl1pPr lvl="0" algn="ctr">
              <a:lnSpc>
                <a:spcPct val="90000"/>
              </a:lnSpc>
              <a:spcBef>
                <a:spcPts val="800"/>
              </a:spcBef>
              <a:spcAft>
                <a:spcPts val="0"/>
              </a:spcAft>
              <a:buClr>
                <a:schemeClr val="dk1"/>
              </a:buClr>
              <a:buSzPts val="1400"/>
              <a:buNone/>
              <a:defRPr sz="1800"/>
            </a:lvl1pPr>
            <a:lvl2pPr lvl="1" algn="ctr">
              <a:lnSpc>
                <a:spcPct val="90000"/>
              </a:lnSpc>
              <a:spcBef>
                <a:spcPts val="400"/>
              </a:spcBef>
              <a:spcAft>
                <a:spcPts val="0"/>
              </a:spcAft>
              <a:buClr>
                <a:schemeClr val="dk1"/>
              </a:buClr>
              <a:buSzPts val="1100"/>
              <a:buNone/>
              <a:defRPr sz="1500"/>
            </a:lvl2pPr>
            <a:lvl3pPr lvl="2" algn="ctr">
              <a:lnSpc>
                <a:spcPct val="90000"/>
              </a:lnSpc>
              <a:spcBef>
                <a:spcPts val="400"/>
              </a:spcBef>
              <a:spcAft>
                <a:spcPts val="0"/>
              </a:spcAft>
              <a:buClr>
                <a:schemeClr val="dk1"/>
              </a:buClr>
              <a:buSzPts val="1100"/>
              <a:buNone/>
              <a:defRPr sz="1400"/>
            </a:lvl3pPr>
            <a:lvl4pPr lvl="3" algn="ctr">
              <a:lnSpc>
                <a:spcPct val="90000"/>
              </a:lnSpc>
              <a:spcBef>
                <a:spcPts val="400"/>
              </a:spcBef>
              <a:spcAft>
                <a:spcPts val="0"/>
              </a:spcAft>
              <a:buClr>
                <a:schemeClr val="dk1"/>
              </a:buClr>
              <a:buSzPts val="900"/>
              <a:buNone/>
              <a:defRPr sz="1200"/>
            </a:lvl4pPr>
            <a:lvl5pPr lvl="4" algn="ctr">
              <a:lnSpc>
                <a:spcPct val="90000"/>
              </a:lnSpc>
              <a:spcBef>
                <a:spcPts val="400"/>
              </a:spcBef>
              <a:spcAft>
                <a:spcPts val="0"/>
              </a:spcAft>
              <a:buClr>
                <a:schemeClr val="dk1"/>
              </a:buClr>
              <a:buSzPts val="900"/>
              <a:buNone/>
              <a:defRPr sz="1200"/>
            </a:lvl5pPr>
            <a:lvl6pPr lvl="5" algn="ctr">
              <a:lnSpc>
                <a:spcPct val="90000"/>
              </a:lnSpc>
              <a:spcBef>
                <a:spcPts val="400"/>
              </a:spcBef>
              <a:spcAft>
                <a:spcPts val="0"/>
              </a:spcAft>
              <a:buClr>
                <a:schemeClr val="dk1"/>
              </a:buClr>
              <a:buSzPts val="900"/>
              <a:buNone/>
              <a:defRPr sz="1200"/>
            </a:lvl6pPr>
            <a:lvl7pPr lvl="6" algn="ctr">
              <a:lnSpc>
                <a:spcPct val="90000"/>
              </a:lnSpc>
              <a:spcBef>
                <a:spcPts val="400"/>
              </a:spcBef>
              <a:spcAft>
                <a:spcPts val="0"/>
              </a:spcAft>
              <a:buClr>
                <a:schemeClr val="dk1"/>
              </a:buClr>
              <a:buSzPts val="900"/>
              <a:buNone/>
              <a:defRPr sz="1200"/>
            </a:lvl7pPr>
            <a:lvl8pPr lvl="7" algn="ctr">
              <a:lnSpc>
                <a:spcPct val="90000"/>
              </a:lnSpc>
              <a:spcBef>
                <a:spcPts val="400"/>
              </a:spcBef>
              <a:spcAft>
                <a:spcPts val="0"/>
              </a:spcAft>
              <a:buClr>
                <a:schemeClr val="dk1"/>
              </a:buClr>
              <a:buSzPts val="900"/>
              <a:buNone/>
              <a:defRPr sz="1200"/>
            </a:lvl8pPr>
            <a:lvl9pPr lvl="8" algn="ctr">
              <a:lnSpc>
                <a:spcPct val="90000"/>
              </a:lnSpc>
              <a:spcBef>
                <a:spcPts val="400"/>
              </a:spcBef>
              <a:spcAft>
                <a:spcPts val="0"/>
              </a:spcAft>
              <a:buClr>
                <a:schemeClr val="dk1"/>
              </a:buClr>
              <a:buSzPts val="900"/>
              <a:buNone/>
              <a:defRPr sz="1200"/>
            </a:lvl9pPr>
          </a:lstStyle>
          <a:p/>
        </p:txBody>
      </p:sp>
      <p:sp>
        <p:nvSpPr>
          <p:cNvPr id="76" name="Google Shape;76;p17"/>
          <p:cNvSpPr txBox="1"/>
          <p:nvPr>
            <p:ph idx="10" type="dt"/>
          </p:nvPr>
        </p:nvSpPr>
        <p:spPr>
          <a:xfrm>
            <a:off x="628650" y="4767263"/>
            <a:ext cx="2057400" cy="273900"/>
          </a:xfrm>
          <a:prstGeom prst="rect">
            <a:avLst/>
          </a:prstGeom>
          <a:noFill/>
          <a:ln>
            <a:noFill/>
          </a:ln>
        </p:spPr>
        <p:txBody>
          <a:bodyPr anchorCtr="0" anchor="ctr" bIns="25700" lIns="51425" spcFirstLastPara="1" rIns="51425" wrap="square" tIns="25700">
            <a:noAutofit/>
          </a:bodyPr>
          <a:lstStyle>
            <a:lvl1pPr lvl="0" algn="l">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77" name="Google Shape;77;p17"/>
          <p:cNvSpPr txBox="1"/>
          <p:nvPr>
            <p:ph idx="11" type="ftr"/>
          </p:nvPr>
        </p:nvSpPr>
        <p:spPr>
          <a:xfrm>
            <a:off x="3028950" y="4767263"/>
            <a:ext cx="3086100" cy="273900"/>
          </a:xfrm>
          <a:prstGeom prst="rect">
            <a:avLst/>
          </a:prstGeom>
          <a:noFill/>
          <a:ln>
            <a:noFill/>
          </a:ln>
        </p:spPr>
        <p:txBody>
          <a:bodyPr anchorCtr="0" anchor="ctr" bIns="25700" lIns="51425" spcFirstLastPara="1" rIns="51425" wrap="square" tIns="25700">
            <a:noAutofit/>
          </a:bodyPr>
          <a:lstStyle>
            <a:lvl1pPr lvl="0" algn="ctr">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78" name="Google Shape;78;p17"/>
          <p:cNvSpPr txBox="1"/>
          <p:nvPr>
            <p:ph idx="12" type="sldNum"/>
          </p:nvPr>
        </p:nvSpPr>
        <p:spPr>
          <a:xfrm>
            <a:off x="6457950" y="4767263"/>
            <a:ext cx="2057400" cy="273900"/>
          </a:xfrm>
          <a:prstGeom prst="rect">
            <a:avLst/>
          </a:prstGeom>
          <a:noFill/>
          <a:ln>
            <a:noFill/>
          </a:ln>
        </p:spPr>
        <p:txBody>
          <a:bodyPr anchorCtr="0" anchor="ctr" bIns="25700" lIns="51425" spcFirstLastPara="1" rIns="51425" wrap="square" tIns="2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9" name="Shape 79"/>
        <p:cNvGrpSpPr/>
        <p:nvPr/>
      </p:nvGrpSpPr>
      <p:grpSpPr>
        <a:xfrm>
          <a:off x="0" y="0"/>
          <a:ext cx="0" cy="0"/>
          <a:chOff x="0" y="0"/>
          <a:chExt cx="0" cy="0"/>
        </a:xfrm>
      </p:grpSpPr>
      <p:sp>
        <p:nvSpPr>
          <p:cNvPr id="80" name="Google Shape;80;p1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18"/>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8"/>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3" name="Google Shape;83;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 name="Shape 86"/>
        <p:cNvGrpSpPr/>
        <p:nvPr/>
      </p:nvGrpSpPr>
      <p:grpSpPr>
        <a:xfrm>
          <a:off x="0" y="0"/>
          <a:ext cx="0" cy="0"/>
          <a:chOff x="0" y="0"/>
          <a:chExt cx="0" cy="0"/>
        </a:xfrm>
      </p:grpSpPr>
      <p:sp>
        <p:nvSpPr>
          <p:cNvPr id="87" name="Google Shape;87;p19"/>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9"/>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9" name="Google Shape;89;p19"/>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 name="Google Shape;90;p19"/>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1" name="Google Shape;91;p19"/>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2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 name="Google Shape;108;p22"/>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5" name="Google Shape;115;p2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1" name="Google Shape;121;p2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26"/>
          <p:cNvSpPr txBox="1"/>
          <p:nvPr>
            <p:ph idx="12" type="sldNum"/>
          </p:nvPr>
        </p:nvSpPr>
        <p:spPr>
          <a:xfrm>
            <a:off x="8472458" y="4663217"/>
            <a:ext cx="548700" cy="393600"/>
          </a:xfrm>
          <a:prstGeom prst="rect">
            <a:avLst/>
          </a:prstGeom>
          <a:noFill/>
          <a:ln>
            <a:noFill/>
          </a:ln>
        </p:spPr>
        <p:txBody>
          <a:bodyPr anchorCtr="0" anchor="ctr" bIns="90650" lIns="90650" spcFirstLastPara="1" rIns="90650" wrap="square" tIns="9065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1" name="Shape 131"/>
        <p:cNvGrpSpPr/>
        <p:nvPr/>
      </p:nvGrpSpPr>
      <p:grpSpPr>
        <a:xfrm>
          <a:off x="0" y="0"/>
          <a:ext cx="0" cy="0"/>
          <a:chOff x="0" y="0"/>
          <a:chExt cx="0" cy="0"/>
        </a:xfrm>
      </p:grpSpPr>
      <p:sp>
        <p:nvSpPr>
          <p:cNvPr id="132" name="Google Shape;132;p27"/>
          <p:cNvSpPr txBox="1"/>
          <p:nvPr>
            <p:ph type="ctrTitle"/>
          </p:nvPr>
        </p:nvSpPr>
        <p:spPr>
          <a:xfrm>
            <a:off x="311708" y="744575"/>
            <a:ext cx="8520600" cy="2052600"/>
          </a:xfrm>
          <a:prstGeom prst="rect">
            <a:avLst/>
          </a:prstGeom>
          <a:noFill/>
          <a:ln>
            <a:noFill/>
          </a:ln>
        </p:spPr>
        <p:txBody>
          <a:bodyPr anchorCtr="0" anchor="b" bIns="90650" lIns="90650" spcFirstLastPara="1" rIns="90650" wrap="square" tIns="9065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3" name="Google Shape;133;p27"/>
          <p:cNvSpPr txBox="1"/>
          <p:nvPr>
            <p:ph idx="1" type="subTitle"/>
          </p:nvPr>
        </p:nvSpPr>
        <p:spPr>
          <a:xfrm>
            <a:off x="311700" y="2834125"/>
            <a:ext cx="8520600" cy="792600"/>
          </a:xfrm>
          <a:prstGeom prst="rect">
            <a:avLst/>
          </a:prstGeom>
          <a:noFill/>
          <a:ln>
            <a:noFill/>
          </a:ln>
        </p:spPr>
        <p:txBody>
          <a:bodyPr anchorCtr="0" anchor="t" bIns="90650" lIns="90650" spcFirstLastPara="1" rIns="90650" wrap="square" tIns="9065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4" name="Google Shape;134;p27"/>
          <p:cNvSpPr txBox="1"/>
          <p:nvPr>
            <p:ph idx="12" type="sldNum"/>
          </p:nvPr>
        </p:nvSpPr>
        <p:spPr>
          <a:xfrm>
            <a:off x="8472458" y="4663217"/>
            <a:ext cx="548700" cy="393600"/>
          </a:xfrm>
          <a:prstGeom prst="rect">
            <a:avLst/>
          </a:prstGeom>
          <a:noFill/>
          <a:ln>
            <a:noFill/>
          </a:ln>
        </p:spPr>
        <p:txBody>
          <a:bodyPr anchorCtr="0" anchor="ctr" bIns="90650" lIns="90650" spcFirstLastPara="1" rIns="90650" wrap="square" tIns="9065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5" name="Shape 135"/>
        <p:cNvGrpSpPr/>
        <p:nvPr/>
      </p:nvGrpSpPr>
      <p:grpSpPr>
        <a:xfrm>
          <a:off x="0" y="0"/>
          <a:ext cx="0" cy="0"/>
          <a:chOff x="0" y="0"/>
          <a:chExt cx="0" cy="0"/>
        </a:xfrm>
      </p:grpSpPr>
      <p:sp>
        <p:nvSpPr>
          <p:cNvPr id="136" name="Google Shape;136;p28"/>
          <p:cNvSpPr txBox="1"/>
          <p:nvPr>
            <p:ph type="title"/>
          </p:nvPr>
        </p:nvSpPr>
        <p:spPr>
          <a:xfrm>
            <a:off x="311700" y="2150850"/>
            <a:ext cx="8520600" cy="841800"/>
          </a:xfrm>
          <a:prstGeom prst="rect">
            <a:avLst/>
          </a:prstGeom>
          <a:noFill/>
          <a:ln>
            <a:noFill/>
          </a:ln>
        </p:spPr>
        <p:txBody>
          <a:bodyPr anchorCtr="0" anchor="ctr" bIns="90650" lIns="90650" spcFirstLastPara="1" rIns="90650" wrap="square" tIns="9065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7" name="Google Shape;137;p28"/>
          <p:cNvSpPr txBox="1"/>
          <p:nvPr>
            <p:ph idx="12" type="sldNum"/>
          </p:nvPr>
        </p:nvSpPr>
        <p:spPr>
          <a:xfrm>
            <a:off x="8472458" y="4663217"/>
            <a:ext cx="548700" cy="393600"/>
          </a:xfrm>
          <a:prstGeom prst="rect">
            <a:avLst/>
          </a:prstGeom>
          <a:noFill/>
          <a:ln>
            <a:noFill/>
          </a:ln>
        </p:spPr>
        <p:txBody>
          <a:bodyPr anchorCtr="0" anchor="ctr" bIns="90650" lIns="90650" spcFirstLastPara="1" rIns="90650" wrap="square" tIns="9065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8" name="Shape 138"/>
        <p:cNvGrpSpPr/>
        <p:nvPr/>
      </p:nvGrpSpPr>
      <p:grpSpPr>
        <a:xfrm>
          <a:off x="0" y="0"/>
          <a:ext cx="0" cy="0"/>
          <a:chOff x="0" y="0"/>
          <a:chExt cx="0" cy="0"/>
        </a:xfrm>
      </p:grpSpPr>
      <p:sp>
        <p:nvSpPr>
          <p:cNvPr id="139" name="Google Shape;139;p29"/>
          <p:cNvSpPr txBox="1"/>
          <p:nvPr>
            <p:ph type="title"/>
          </p:nvPr>
        </p:nvSpPr>
        <p:spPr>
          <a:xfrm>
            <a:off x="311700" y="445025"/>
            <a:ext cx="8520600" cy="572700"/>
          </a:xfrm>
          <a:prstGeom prst="rect">
            <a:avLst/>
          </a:prstGeom>
          <a:noFill/>
          <a:ln>
            <a:noFill/>
          </a:ln>
        </p:spPr>
        <p:txBody>
          <a:bodyPr anchorCtr="0" anchor="t" bIns="90650" lIns="90650" spcFirstLastPara="1" rIns="90650" wrap="square" tIns="9065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0" name="Google Shape;140;p29"/>
          <p:cNvSpPr txBox="1"/>
          <p:nvPr>
            <p:ph idx="1" type="body"/>
          </p:nvPr>
        </p:nvSpPr>
        <p:spPr>
          <a:xfrm>
            <a:off x="311700" y="1152475"/>
            <a:ext cx="8520600" cy="3416400"/>
          </a:xfrm>
          <a:prstGeom prst="rect">
            <a:avLst/>
          </a:prstGeom>
          <a:noFill/>
          <a:ln>
            <a:noFill/>
          </a:ln>
        </p:spPr>
        <p:txBody>
          <a:bodyPr anchorCtr="0" anchor="t" bIns="90650" lIns="90650" spcFirstLastPara="1" rIns="90650" wrap="square" tIns="90650">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41" name="Google Shape;141;p29"/>
          <p:cNvSpPr txBox="1"/>
          <p:nvPr>
            <p:ph idx="12" type="sldNum"/>
          </p:nvPr>
        </p:nvSpPr>
        <p:spPr>
          <a:xfrm>
            <a:off x="8472458" y="4663217"/>
            <a:ext cx="548700" cy="393600"/>
          </a:xfrm>
          <a:prstGeom prst="rect">
            <a:avLst/>
          </a:prstGeom>
          <a:noFill/>
          <a:ln>
            <a:noFill/>
          </a:ln>
        </p:spPr>
        <p:txBody>
          <a:bodyPr anchorCtr="0" anchor="ctr" bIns="90650" lIns="90650" spcFirstLastPara="1" rIns="90650" wrap="square" tIns="9065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2" name="Shape 142"/>
        <p:cNvGrpSpPr/>
        <p:nvPr/>
      </p:nvGrpSpPr>
      <p:grpSpPr>
        <a:xfrm>
          <a:off x="0" y="0"/>
          <a:ext cx="0" cy="0"/>
          <a:chOff x="0" y="0"/>
          <a:chExt cx="0" cy="0"/>
        </a:xfrm>
      </p:grpSpPr>
      <p:sp>
        <p:nvSpPr>
          <p:cNvPr id="143" name="Google Shape;143;p30"/>
          <p:cNvSpPr txBox="1"/>
          <p:nvPr>
            <p:ph type="title"/>
          </p:nvPr>
        </p:nvSpPr>
        <p:spPr>
          <a:xfrm>
            <a:off x="311700" y="445025"/>
            <a:ext cx="8520600" cy="572700"/>
          </a:xfrm>
          <a:prstGeom prst="rect">
            <a:avLst/>
          </a:prstGeom>
          <a:noFill/>
          <a:ln>
            <a:noFill/>
          </a:ln>
        </p:spPr>
        <p:txBody>
          <a:bodyPr anchorCtr="0" anchor="t" bIns="90650" lIns="90650" spcFirstLastPara="1" rIns="90650" wrap="square" tIns="9065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4" name="Google Shape;144;p30"/>
          <p:cNvSpPr txBox="1"/>
          <p:nvPr>
            <p:ph idx="1" type="body"/>
          </p:nvPr>
        </p:nvSpPr>
        <p:spPr>
          <a:xfrm>
            <a:off x="311700" y="1152475"/>
            <a:ext cx="3999900" cy="3416400"/>
          </a:xfrm>
          <a:prstGeom prst="rect">
            <a:avLst/>
          </a:prstGeom>
          <a:noFill/>
          <a:ln>
            <a:noFill/>
          </a:ln>
        </p:spPr>
        <p:txBody>
          <a:bodyPr anchorCtr="0" anchor="t" bIns="90650" lIns="90650" spcFirstLastPara="1" rIns="90650" wrap="square" tIns="90650">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45" name="Google Shape;145;p30"/>
          <p:cNvSpPr txBox="1"/>
          <p:nvPr>
            <p:ph idx="2" type="body"/>
          </p:nvPr>
        </p:nvSpPr>
        <p:spPr>
          <a:xfrm>
            <a:off x="4832400" y="1152475"/>
            <a:ext cx="3999900" cy="3416400"/>
          </a:xfrm>
          <a:prstGeom prst="rect">
            <a:avLst/>
          </a:prstGeom>
          <a:noFill/>
          <a:ln>
            <a:noFill/>
          </a:ln>
        </p:spPr>
        <p:txBody>
          <a:bodyPr anchorCtr="0" anchor="t" bIns="90650" lIns="90650" spcFirstLastPara="1" rIns="90650" wrap="square" tIns="90650">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46" name="Google Shape;146;p30"/>
          <p:cNvSpPr txBox="1"/>
          <p:nvPr>
            <p:ph idx="12" type="sldNum"/>
          </p:nvPr>
        </p:nvSpPr>
        <p:spPr>
          <a:xfrm>
            <a:off x="8472458" y="4663217"/>
            <a:ext cx="548700" cy="393600"/>
          </a:xfrm>
          <a:prstGeom prst="rect">
            <a:avLst/>
          </a:prstGeom>
          <a:noFill/>
          <a:ln>
            <a:noFill/>
          </a:ln>
        </p:spPr>
        <p:txBody>
          <a:bodyPr anchorCtr="0" anchor="ctr" bIns="90650" lIns="90650" spcFirstLastPara="1" rIns="90650" wrap="square" tIns="9065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7" name="Shape 147"/>
        <p:cNvGrpSpPr/>
        <p:nvPr/>
      </p:nvGrpSpPr>
      <p:grpSpPr>
        <a:xfrm>
          <a:off x="0" y="0"/>
          <a:ext cx="0" cy="0"/>
          <a:chOff x="0" y="0"/>
          <a:chExt cx="0" cy="0"/>
        </a:xfrm>
      </p:grpSpPr>
      <p:sp>
        <p:nvSpPr>
          <p:cNvPr id="148" name="Google Shape;148;p31"/>
          <p:cNvSpPr txBox="1"/>
          <p:nvPr>
            <p:ph type="title"/>
          </p:nvPr>
        </p:nvSpPr>
        <p:spPr>
          <a:xfrm>
            <a:off x="311700" y="445025"/>
            <a:ext cx="8520600" cy="572700"/>
          </a:xfrm>
          <a:prstGeom prst="rect">
            <a:avLst/>
          </a:prstGeom>
          <a:noFill/>
          <a:ln>
            <a:noFill/>
          </a:ln>
        </p:spPr>
        <p:txBody>
          <a:bodyPr anchorCtr="0" anchor="t" bIns="90650" lIns="90650" spcFirstLastPara="1" rIns="90650" wrap="square" tIns="9065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9" name="Google Shape;149;p31"/>
          <p:cNvSpPr txBox="1"/>
          <p:nvPr>
            <p:ph idx="12" type="sldNum"/>
          </p:nvPr>
        </p:nvSpPr>
        <p:spPr>
          <a:xfrm>
            <a:off x="8472458" y="4663217"/>
            <a:ext cx="548700" cy="393600"/>
          </a:xfrm>
          <a:prstGeom prst="rect">
            <a:avLst/>
          </a:prstGeom>
          <a:noFill/>
          <a:ln>
            <a:noFill/>
          </a:ln>
        </p:spPr>
        <p:txBody>
          <a:bodyPr anchorCtr="0" anchor="ctr" bIns="90650" lIns="90650" spcFirstLastPara="1" rIns="90650" wrap="square" tIns="9065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0" name="Shape 150"/>
        <p:cNvGrpSpPr/>
        <p:nvPr/>
      </p:nvGrpSpPr>
      <p:grpSpPr>
        <a:xfrm>
          <a:off x="0" y="0"/>
          <a:ext cx="0" cy="0"/>
          <a:chOff x="0" y="0"/>
          <a:chExt cx="0" cy="0"/>
        </a:xfrm>
      </p:grpSpPr>
      <p:sp>
        <p:nvSpPr>
          <p:cNvPr id="151" name="Google Shape;151;p32"/>
          <p:cNvSpPr txBox="1"/>
          <p:nvPr>
            <p:ph type="title"/>
          </p:nvPr>
        </p:nvSpPr>
        <p:spPr>
          <a:xfrm>
            <a:off x="311700" y="555600"/>
            <a:ext cx="2808000" cy="755700"/>
          </a:xfrm>
          <a:prstGeom prst="rect">
            <a:avLst/>
          </a:prstGeom>
          <a:noFill/>
          <a:ln>
            <a:noFill/>
          </a:ln>
        </p:spPr>
        <p:txBody>
          <a:bodyPr anchorCtr="0" anchor="b" bIns="90650" lIns="90650" spcFirstLastPara="1" rIns="90650" wrap="square" tIns="9065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52" name="Google Shape;152;p32"/>
          <p:cNvSpPr txBox="1"/>
          <p:nvPr>
            <p:ph idx="1" type="body"/>
          </p:nvPr>
        </p:nvSpPr>
        <p:spPr>
          <a:xfrm>
            <a:off x="311700" y="1389600"/>
            <a:ext cx="2808000" cy="3179400"/>
          </a:xfrm>
          <a:prstGeom prst="rect">
            <a:avLst/>
          </a:prstGeom>
          <a:noFill/>
          <a:ln>
            <a:noFill/>
          </a:ln>
        </p:spPr>
        <p:txBody>
          <a:bodyPr anchorCtr="0" anchor="t" bIns="90650" lIns="90650" spcFirstLastPara="1" rIns="90650" wrap="square" tIns="90650">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53" name="Google Shape;153;p32"/>
          <p:cNvSpPr txBox="1"/>
          <p:nvPr>
            <p:ph idx="12" type="sldNum"/>
          </p:nvPr>
        </p:nvSpPr>
        <p:spPr>
          <a:xfrm>
            <a:off x="8472458" y="4663217"/>
            <a:ext cx="548700" cy="393600"/>
          </a:xfrm>
          <a:prstGeom prst="rect">
            <a:avLst/>
          </a:prstGeom>
          <a:noFill/>
          <a:ln>
            <a:noFill/>
          </a:ln>
        </p:spPr>
        <p:txBody>
          <a:bodyPr anchorCtr="0" anchor="ctr" bIns="90650" lIns="90650" spcFirstLastPara="1" rIns="90650" wrap="square" tIns="9065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4" name="Shape 154"/>
        <p:cNvGrpSpPr/>
        <p:nvPr/>
      </p:nvGrpSpPr>
      <p:grpSpPr>
        <a:xfrm>
          <a:off x="0" y="0"/>
          <a:ext cx="0" cy="0"/>
          <a:chOff x="0" y="0"/>
          <a:chExt cx="0" cy="0"/>
        </a:xfrm>
      </p:grpSpPr>
      <p:sp>
        <p:nvSpPr>
          <p:cNvPr id="155" name="Google Shape;155;p33"/>
          <p:cNvSpPr txBox="1"/>
          <p:nvPr>
            <p:ph type="title"/>
          </p:nvPr>
        </p:nvSpPr>
        <p:spPr>
          <a:xfrm>
            <a:off x="490250" y="450150"/>
            <a:ext cx="6367800" cy="4090800"/>
          </a:xfrm>
          <a:prstGeom prst="rect">
            <a:avLst/>
          </a:prstGeom>
          <a:noFill/>
          <a:ln>
            <a:noFill/>
          </a:ln>
        </p:spPr>
        <p:txBody>
          <a:bodyPr anchorCtr="0" anchor="ctr" bIns="90650" lIns="90650" spcFirstLastPara="1" rIns="90650" wrap="square" tIns="9065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6" name="Google Shape;156;p33"/>
          <p:cNvSpPr txBox="1"/>
          <p:nvPr>
            <p:ph idx="12" type="sldNum"/>
          </p:nvPr>
        </p:nvSpPr>
        <p:spPr>
          <a:xfrm>
            <a:off x="8472458" y="4663217"/>
            <a:ext cx="548700" cy="393600"/>
          </a:xfrm>
          <a:prstGeom prst="rect">
            <a:avLst/>
          </a:prstGeom>
          <a:noFill/>
          <a:ln>
            <a:noFill/>
          </a:ln>
        </p:spPr>
        <p:txBody>
          <a:bodyPr anchorCtr="0" anchor="ctr" bIns="90650" lIns="90650" spcFirstLastPara="1" rIns="90650" wrap="square" tIns="9065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7" name="Shape 157"/>
        <p:cNvGrpSpPr/>
        <p:nvPr/>
      </p:nvGrpSpPr>
      <p:grpSpPr>
        <a:xfrm>
          <a:off x="0" y="0"/>
          <a:ext cx="0" cy="0"/>
          <a:chOff x="0" y="0"/>
          <a:chExt cx="0" cy="0"/>
        </a:xfrm>
      </p:grpSpPr>
      <p:sp>
        <p:nvSpPr>
          <p:cNvPr id="158" name="Google Shape;158;p34"/>
          <p:cNvSpPr/>
          <p:nvPr/>
        </p:nvSpPr>
        <p:spPr>
          <a:xfrm>
            <a:off x="4572000" y="-125"/>
            <a:ext cx="4572000" cy="5143500"/>
          </a:xfrm>
          <a:prstGeom prst="rect">
            <a:avLst/>
          </a:prstGeom>
          <a:solidFill>
            <a:schemeClr val="lt2"/>
          </a:solidFill>
          <a:ln>
            <a:noFill/>
          </a:ln>
        </p:spPr>
        <p:txBody>
          <a:bodyPr anchorCtr="0" anchor="ctr" bIns="90650" lIns="90650" spcFirstLastPara="1" rIns="90650" wrap="square" tIns="906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4"/>
          <p:cNvSpPr txBox="1"/>
          <p:nvPr>
            <p:ph type="title"/>
          </p:nvPr>
        </p:nvSpPr>
        <p:spPr>
          <a:xfrm>
            <a:off x="265500" y="1233175"/>
            <a:ext cx="4045200" cy="1482300"/>
          </a:xfrm>
          <a:prstGeom prst="rect">
            <a:avLst/>
          </a:prstGeom>
          <a:noFill/>
          <a:ln>
            <a:noFill/>
          </a:ln>
        </p:spPr>
        <p:txBody>
          <a:bodyPr anchorCtr="0" anchor="b" bIns="90650" lIns="90650" spcFirstLastPara="1" rIns="90650" wrap="square" tIns="9065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60" name="Google Shape;160;p34"/>
          <p:cNvSpPr txBox="1"/>
          <p:nvPr>
            <p:ph idx="1" type="subTitle"/>
          </p:nvPr>
        </p:nvSpPr>
        <p:spPr>
          <a:xfrm>
            <a:off x="265500" y="2803075"/>
            <a:ext cx="4045200" cy="1235100"/>
          </a:xfrm>
          <a:prstGeom prst="rect">
            <a:avLst/>
          </a:prstGeom>
          <a:noFill/>
          <a:ln>
            <a:noFill/>
          </a:ln>
        </p:spPr>
        <p:txBody>
          <a:bodyPr anchorCtr="0" anchor="t" bIns="90650" lIns="90650" spcFirstLastPara="1" rIns="90650" wrap="square" tIns="9065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1" name="Google Shape;161;p34"/>
          <p:cNvSpPr txBox="1"/>
          <p:nvPr>
            <p:ph idx="2" type="body"/>
          </p:nvPr>
        </p:nvSpPr>
        <p:spPr>
          <a:xfrm>
            <a:off x="4939500" y="724075"/>
            <a:ext cx="3837000" cy="3695100"/>
          </a:xfrm>
          <a:prstGeom prst="rect">
            <a:avLst/>
          </a:prstGeom>
          <a:noFill/>
          <a:ln>
            <a:noFill/>
          </a:ln>
        </p:spPr>
        <p:txBody>
          <a:bodyPr anchorCtr="0" anchor="ctr" bIns="90650" lIns="90650" spcFirstLastPara="1" rIns="90650" wrap="square" tIns="90650">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2" name="Google Shape;162;p34"/>
          <p:cNvSpPr txBox="1"/>
          <p:nvPr>
            <p:ph idx="12" type="sldNum"/>
          </p:nvPr>
        </p:nvSpPr>
        <p:spPr>
          <a:xfrm>
            <a:off x="8472458" y="4663217"/>
            <a:ext cx="548700" cy="393600"/>
          </a:xfrm>
          <a:prstGeom prst="rect">
            <a:avLst/>
          </a:prstGeom>
          <a:noFill/>
          <a:ln>
            <a:noFill/>
          </a:ln>
        </p:spPr>
        <p:txBody>
          <a:bodyPr anchorCtr="0" anchor="ctr" bIns="90650" lIns="90650" spcFirstLastPara="1" rIns="90650" wrap="square" tIns="9065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3" name="Shape 163"/>
        <p:cNvGrpSpPr/>
        <p:nvPr/>
      </p:nvGrpSpPr>
      <p:grpSpPr>
        <a:xfrm>
          <a:off x="0" y="0"/>
          <a:ext cx="0" cy="0"/>
          <a:chOff x="0" y="0"/>
          <a:chExt cx="0" cy="0"/>
        </a:xfrm>
      </p:grpSpPr>
      <p:sp>
        <p:nvSpPr>
          <p:cNvPr id="164" name="Google Shape;164;p35"/>
          <p:cNvSpPr txBox="1"/>
          <p:nvPr>
            <p:ph idx="1" type="body"/>
          </p:nvPr>
        </p:nvSpPr>
        <p:spPr>
          <a:xfrm>
            <a:off x="311700" y="4230575"/>
            <a:ext cx="5998800" cy="605100"/>
          </a:xfrm>
          <a:prstGeom prst="rect">
            <a:avLst/>
          </a:prstGeom>
          <a:noFill/>
          <a:ln>
            <a:noFill/>
          </a:ln>
        </p:spPr>
        <p:txBody>
          <a:bodyPr anchorCtr="0" anchor="ctr" bIns="90650" lIns="90650" spcFirstLastPara="1" rIns="90650" wrap="square" tIns="90650">
            <a:noAutofit/>
          </a:bodyPr>
          <a:lstStyle>
            <a:lvl1pPr indent="-228600" lvl="0" marL="457200" algn="l">
              <a:lnSpc>
                <a:spcPct val="100000"/>
              </a:lnSpc>
              <a:spcBef>
                <a:spcPts val="0"/>
              </a:spcBef>
              <a:spcAft>
                <a:spcPts val="0"/>
              </a:spcAft>
              <a:buSzPts val="1800"/>
              <a:buNone/>
              <a:defRPr/>
            </a:lvl1pPr>
          </a:lstStyle>
          <a:p/>
        </p:txBody>
      </p:sp>
      <p:sp>
        <p:nvSpPr>
          <p:cNvPr id="165" name="Google Shape;165;p35"/>
          <p:cNvSpPr txBox="1"/>
          <p:nvPr>
            <p:ph idx="12" type="sldNum"/>
          </p:nvPr>
        </p:nvSpPr>
        <p:spPr>
          <a:xfrm>
            <a:off x="8472458" y="4663217"/>
            <a:ext cx="548700" cy="393600"/>
          </a:xfrm>
          <a:prstGeom prst="rect">
            <a:avLst/>
          </a:prstGeom>
          <a:noFill/>
          <a:ln>
            <a:noFill/>
          </a:ln>
        </p:spPr>
        <p:txBody>
          <a:bodyPr anchorCtr="0" anchor="ctr" bIns="90650" lIns="90650" spcFirstLastPara="1" rIns="90650" wrap="square" tIns="9065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6" name="Shape 166"/>
        <p:cNvGrpSpPr/>
        <p:nvPr/>
      </p:nvGrpSpPr>
      <p:grpSpPr>
        <a:xfrm>
          <a:off x="0" y="0"/>
          <a:ext cx="0" cy="0"/>
          <a:chOff x="0" y="0"/>
          <a:chExt cx="0" cy="0"/>
        </a:xfrm>
      </p:grpSpPr>
      <p:sp>
        <p:nvSpPr>
          <p:cNvPr id="167" name="Google Shape;167;p36"/>
          <p:cNvSpPr txBox="1"/>
          <p:nvPr>
            <p:ph hasCustomPrompt="1" type="title"/>
          </p:nvPr>
        </p:nvSpPr>
        <p:spPr>
          <a:xfrm>
            <a:off x="311700" y="1106125"/>
            <a:ext cx="8520600" cy="1963500"/>
          </a:xfrm>
          <a:prstGeom prst="rect">
            <a:avLst/>
          </a:prstGeom>
          <a:noFill/>
          <a:ln>
            <a:noFill/>
          </a:ln>
        </p:spPr>
        <p:txBody>
          <a:bodyPr anchorCtr="0" anchor="b" bIns="90650" lIns="90650" spcFirstLastPara="1" rIns="90650" wrap="square" tIns="90650">
            <a:noAutofit/>
          </a:bodyPr>
          <a:lstStyle>
            <a:lvl1pPr lvl="0" algn="ctr">
              <a:lnSpc>
                <a:spcPct val="100000"/>
              </a:lnSpc>
              <a:spcBef>
                <a:spcPts val="0"/>
              </a:spcBef>
              <a:spcAft>
                <a:spcPts val="0"/>
              </a:spcAft>
              <a:buSzPts val="11900"/>
              <a:buNone/>
              <a:defRPr sz="11900"/>
            </a:lvl1pPr>
            <a:lvl2pPr lvl="1" algn="ctr">
              <a:lnSpc>
                <a:spcPct val="100000"/>
              </a:lnSpc>
              <a:spcBef>
                <a:spcPts val="0"/>
              </a:spcBef>
              <a:spcAft>
                <a:spcPts val="0"/>
              </a:spcAft>
              <a:buSzPts val="11900"/>
              <a:buNone/>
              <a:defRPr sz="11900"/>
            </a:lvl2pPr>
            <a:lvl3pPr lvl="2" algn="ctr">
              <a:lnSpc>
                <a:spcPct val="100000"/>
              </a:lnSpc>
              <a:spcBef>
                <a:spcPts val="0"/>
              </a:spcBef>
              <a:spcAft>
                <a:spcPts val="0"/>
              </a:spcAft>
              <a:buSzPts val="11900"/>
              <a:buNone/>
              <a:defRPr sz="11900"/>
            </a:lvl3pPr>
            <a:lvl4pPr lvl="3" algn="ctr">
              <a:lnSpc>
                <a:spcPct val="100000"/>
              </a:lnSpc>
              <a:spcBef>
                <a:spcPts val="0"/>
              </a:spcBef>
              <a:spcAft>
                <a:spcPts val="0"/>
              </a:spcAft>
              <a:buSzPts val="11900"/>
              <a:buNone/>
              <a:defRPr sz="11900"/>
            </a:lvl4pPr>
            <a:lvl5pPr lvl="4" algn="ctr">
              <a:lnSpc>
                <a:spcPct val="100000"/>
              </a:lnSpc>
              <a:spcBef>
                <a:spcPts val="0"/>
              </a:spcBef>
              <a:spcAft>
                <a:spcPts val="0"/>
              </a:spcAft>
              <a:buSzPts val="11900"/>
              <a:buNone/>
              <a:defRPr sz="11900"/>
            </a:lvl5pPr>
            <a:lvl6pPr lvl="5" algn="ctr">
              <a:lnSpc>
                <a:spcPct val="100000"/>
              </a:lnSpc>
              <a:spcBef>
                <a:spcPts val="0"/>
              </a:spcBef>
              <a:spcAft>
                <a:spcPts val="0"/>
              </a:spcAft>
              <a:buSzPts val="11900"/>
              <a:buNone/>
              <a:defRPr sz="11900"/>
            </a:lvl6pPr>
            <a:lvl7pPr lvl="6" algn="ctr">
              <a:lnSpc>
                <a:spcPct val="100000"/>
              </a:lnSpc>
              <a:spcBef>
                <a:spcPts val="0"/>
              </a:spcBef>
              <a:spcAft>
                <a:spcPts val="0"/>
              </a:spcAft>
              <a:buSzPts val="11900"/>
              <a:buNone/>
              <a:defRPr sz="11900"/>
            </a:lvl7pPr>
            <a:lvl8pPr lvl="7" algn="ctr">
              <a:lnSpc>
                <a:spcPct val="100000"/>
              </a:lnSpc>
              <a:spcBef>
                <a:spcPts val="0"/>
              </a:spcBef>
              <a:spcAft>
                <a:spcPts val="0"/>
              </a:spcAft>
              <a:buSzPts val="11900"/>
              <a:buNone/>
              <a:defRPr sz="11900"/>
            </a:lvl8pPr>
            <a:lvl9pPr lvl="8" algn="ctr">
              <a:lnSpc>
                <a:spcPct val="100000"/>
              </a:lnSpc>
              <a:spcBef>
                <a:spcPts val="0"/>
              </a:spcBef>
              <a:spcAft>
                <a:spcPts val="0"/>
              </a:spcAft>
              <a:buSzPts val="11900"/>
              <a:buNone/>
              <a:defRPr sz="11900"/>
            </a:lvl9pPr>
          </a:lstStyle>
          <a:p>
            <a:r>
              <a:t>xx%</a:t>
            </a:r>
          </a:p>
        </p:txBody>
      </p:sp>
      <p:sp>
        <p:nvSpPr>
          <p:cNvPr id="168" name="Google Shape;168;p36"/>
          <p:cNvSpPr txBox="1"/>
          <p:nvPr>
            <p:ph idx="1" type="body"/>
          </p:nvPr>
        </p:nvSpPr>
        <p:spPr>
          <a:xfrm>
            <a:off x="311700" y="3152225"/>
            <a:ext cx="8520600" cy="1300800"/>
          </a:xfrm>
          <a:prstGeom prst="rect">
            <a:avLst/>
          </a:prstGeom>
          <a:noFill/>
          <a:ln>
            <a:noFill/>
          </a:ln>
        </p:spPr>
        <p:txBody>
          <a:bodyPr anchorCtr="0" anchor="t" bIns="90650" lIns="90650" spcFirstLastPara="1" rIns="90650" wrap="square" tIns="90650">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69" name="Google Shape;169;p36"/>
          <p:cNvSpPr txBox="1"/>
          <p:nvPr>
            <p:ph idx="12" type="sldNum"/>
          </p:nvPr>
        </p:nvSpPr>
        <p:spPr>
          <a:xfrm>
            <a:off x="8472458" y="4663217"/>
            <a:ext cx="548700" cy="393600"/>
          </a:xfrm>
          <a:prstGeom prst="rect">
            <a:avLst/>
          </a:prstGeom>
          <a:noFill/>
          <a:ln>
            <a:noFill/>
          </a:ln>
        </p:spPr>
        <p:txBody>
          <a:bodyPr anchorCtr="0" anchor="ctr" bIns="90650" lIns="90650" spcFirstLastPara="1" rIns="90650" wrap="square" tIns="9065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445025"/>
            <a:ext cx="8520600" cy="572700"/>
          </a:xfrm>
          <a:prstGeom prst="rect">
            <a:avLst/>
          </a:prstGeom>
          <a:noFill/>
          <a:ln>
            <a:noFill/>
          </a:ln>
        </p:spPr>
        <p:txBody>
          <a:bodyPr anchorCtr="0" anchor="t" bIns="90650" lIns="90650" spcFirstLastPara="1" rIns="90650" wrap="square" tIns="90650">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27" name="Google Shape;127;p25"/>
          <p:cNvSpPr txBox="1"/>
          <p:nvPr>
            <p:ph idx="1" type="body"/>
          </p:nvPr>
        </p:nvSpPr>
        <p:spPr>
          <a:xfrm>
            <a:off x="311700" y="1152475"/>
            <a:ext cx="8520600" cy="3416400"/>
          </a:xfrm>
          <a:prstGeom prst="rect">
            <a:avLst/>
          </a:prstGeom>
          <a:noFill/>
          <a:ln>
            <a:noFill/>
          </a:ln>
        </p:spPr>
        <p:txBody>
          <a:bodyPr anchorCtr="0" anchor="t" bIns="90650" lIns="90650" spcFirstLastPara="1" rIns="90650" wrap="square" tIns="90650">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28" name="Google Shape;128;p25"/>
          <p:cNvSpPr txBox="1"/>
          <p:nvPr>
            <p:ph idx="12" type="sldNum"/>
          </p:nvPr>
        </p:nvSpPr>
        <p:spPr>
          <a:xfrm>
            <a:off x="8472458" y="4663217"/>
            <a:ext cx="548700" cy="393600"/>
          </a:xfrm>
          <a:prstGeom prst="rect">
            <a:avLst/>
          </a:prstGeom>
          <a:noFill/>
          <a:ln>
            <a:noFill/>
          </a:ln>
        </p:spPr>
        <p:txBody>
          <a:bodyPr anchorCtr="0" anchor="ctr" bIns="90650" lIns="90650" spcFirstLastPara="1" rIns="90650" wrap="square" tIns="9065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31.png"/><Relationship Id="rId11" Type="http://schemas.openxmlformats.org/officeDocument/2006/relationships/image" Target="../media/image5.png"/><Relationship Id="rId10" Type="http://schemas.openxmlformats.org/officeDocument/2006/relationships/image" Target="../media/image38.png"/><Relationship Id="rId9" Type="http://schemas.openxmlformats.org/officeDocument/2006/relationships/image" Target="../media/image39.png"/><Relationship Id="rId5" Type="http://schemas.openxmlformats.org/officeDocument/2006/relationships/image" Target="../media/image30.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20" Type="http://schemas.openxmlformats.org/officeDocument/2006/relationships/image" Target="../media/image55.png"/><Relationship Id="rId11" Type="http://schemas.openxmlformats.org/officeDocument/2006/relationships/image" Target="../media/image40.png"/><Relationship Id="rId10" Type="http://schemas.openxmlformats.org/officeDocument/2006/relationships/image" Target="../media/image51.png"/><Relationship Id="rId21" Type="http://schemas.openxmlformats.org/officeDocument/2006/relationships/image" Target="../media/image57.png"/><Relationship Id="rId13" Type="http://schemas.openxmlformats.org/officeDocument/2006/relationships/image" Target="../media/image58.png"/><Relationship Id="rId12" Type="http://schemas.openxmlformats.org/officeDocument/2006/relationships/image" Target="../media/image42.png"/><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48.png"/><Relationship Id="rId9" Type="http://schemas.openxmlformats.org/officeDocument/2006/relationships/image" Target="../media/image46.png"/><Relationship Id="rId15" Type="http://schemas.openxmlformats.org/officeDocument/2006/relationships/image" Target="../media/image53.png"/><Relationship Id="rId14" Type="http://schemas.openxmlformats.org/officeDocument/2006/relationships/image" Target="../media/image52.png"/><Relationship Id="rId17" Type="http://schemas.openxmlformats.org/officeDocument/2006/relationships/image" Target="../media/image65.png"/><Relationship Id="rId16" Type="http://schemas.openxmlformats.org/officeDocument/2006/relationships/image" Target="../media/image50.png"/><Relationship Id="rId5" Type="http://schemas.openxmlformats.org/officeDocument/2006/relationships/image" Target="../media/image44.png"/><Relationship Id="rId19" Type="http://schemas.openxmlformats.org/officeDocument/2006/relationships/image" Target="../media/image54.png"/><Relationship Id="rId6" Type="http://schemas.openxmlformats.org/officeDocument/2006/relationships/image" Target="../media/image49.png"/><Relationship Id="rId18" Type="http://schemas.openxmlformats.org/officeDocument/2006/relationships/image" Target="../media/image56.png"/><Relationship Id="rId7" Type="http://schemas.openxmlformats.org/officeDocument/2006/relationships/image" Target="../media/image37.png"/><Relationship Id="rId8" Type="http://schemas.openxmlformats.org/officeDocument/2006/relationships/image" Target="../media/image43.png"/></Relationships>
</file>

<file path=ppt/slides/_rels/slide16.xml.rels><?xml version="1.0" encoding="UTF-8" standalone="yes"?><Relationships xmlns="http://schemas.openxmlformats.org/package/2006/relationships"><Relationship Id="rId11" Type="http://schemas.openxmlformats.org/officeDocument/2006/relationships/image" Target="../media/image60.png"/><Relationship Id="rId10" Type="http://schemas.openxmlformats.org/officeDocument/2006/relationships/image" Target="../media/image56.png"/><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49.png"/><Relationship Id="rId5" Type="http://schemas.openxmlformats.org/officeDocument/2006/relationships/image" Target="../media/image37.png"/><Relationship Id="rId6" Type="http://schemas.openxmlformats.org/officeDocument/2006/relationships/image" Target="../media/image63.png"/><Relationship Id="rId7" Type="http://schemas.openxmlformats.org/officeDocument/2006/relationships/image" Target="../media/image41.png"/><Relationship Id="rId8" Type="http://schemas.openxmlformats.org/officeDocument/2006/relationships/image" Target="../media/image43.png"/></Relationships>
</file>

<file path=ppt/slides/_rels/slide17.xml.rels><?xml version="1.0" encoding="UTF-8" standalone="yes"?><Relationships xmlns="http://schemas.openxmlformats.org/package/2006/relationships"><Relationship Id="rId11" Type="http://schemas.openxmlformats.org/officeDocument/2006/relationships/image" Target="../media/image61.png"/><Relationship Id="rId10" Type="http://schemas.openxmlformats.org/officeDocument/2006/relationships/image" Target="../media/image59.png"/><Relationship Id="rId13" Type="http://schemas.openxmlformats.org/officeDocument/2006/relationships/image" Target="../media/image62.png"/><Relationship Id="rId12" Type="http://schemas.openxmlformats.org/officeDocument/2006/relationships/image" Target="../media/image66.png"/><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49.png"/><Relationship Id="rId15" Type="http://schemas.openxmlformats.org/officeDocument/2006/relationships/image" Target="../media/image68.png"/><Relationship Id="rId14" Type="http://schemas.openxmlformats.org/officeDocument/2006/relationships/image" Target="../media/image42.png"/><Relationship Id="rId17" Type="http://schemas.openxmlformats.org/officeDocument/2006/relationships/image" Target="../media/image56.png"/><Relationship Id="rId16" Type="http://schemas.openxmlformats.org/officeDocument/2006/relationships/image" Target="../media/image64.png"/><Relationship Id="rId5" Type="http://schemas.openxmlformats.org/officeDocument/2006/relationships/image" Target="../media/image37.png"/><Relationship Id="rId6" Type="http://schemas.openxmlformats.org/officeDocument/2006/relationships/image" Target="../media/image41.png"/><Relationship Id="rId18" Type="http://schemas.openxmlformats.org/officeDocument/2006/relationships/image" Target="../media/image60.png"/><Relationship Id="rId7" Type="http://schemas.openxmlformats.org/officeDocument/2006/relationships/image" Target="../media/image43.png"/><Relationship Id="rId8" Type="http://schemas.openxmlformats.org/officeDocument/2006/relationships/image" Target="../media/image6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5.png"/><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7.png"/><Relationship Id="rId4" Type="http://schemas.openxmlformats.org/officeDocument/2006/relationships/image" Target="../media/image3.png"/><Relationship Id="rId9"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83.png"/><Relationship Id="rId8"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0.png"/><Relationship Id="rId4" Type="http://schemas.openxmlformats.org/officeDocument/2006/relationships/image" Target="../media/image67.png"/><Relationship Id="rId9" Type="http://schemas.openxmlformats.org/officeDocument/2006/relationships/image" Target="../media/image10.png"/><Relationship Id="rId5" Type="http://schemas.openxmlformats.org/officeDocument/2006/relationships/image" Target="../media/image84.png"/><Relationship Id="rId6" Type="http://schemas.openxmlformats.org/officeDocument/2006/relationships/image" Target="../media/image82.png"/><Relationship Id="rId7" Type="http://schemas.openxmlformats.org/officeDocument/2006/relationships/image" Target="../media/image85.png"/><Relationship Id="rId8" Type="http://schemas.openxmlformats.org/officeDocument/2006/relationships/image" Target="../media/image79.png"/></Relationships>
</file>

<file path=ppt/slides/_rels/slide21.xml.rels><?xml version="1.0" encoding="UTF-8" standalone="yes"?><Relationships xmlns="http://schemas.openxmlformats.org/package/2006/relationships"><Relationship Id="rId10"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7.png"/><Relationship Id="rId4" Type="http://schemas.openxmlformats.org/officeDocument/2006/relationships/image" Target="../media/image73.png"/><Relationship Id="rId9" Type="http://schemas.openxmlformats.org/officeDocument/2006/relationships/image" Target="../media/image78.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74.png"/><Relationship Id="rId8" Type="http://schemas.openxmlformats.org/officeDocument/2006/relationships/image" Target="../media/image76.png"/></Relationships>
</file>

<file path=ppt/slides/_rels/slide22.xml.rels><?xml version="1.0" encoding="UTF-8" standalone="yes"?><Relationships xmlns="http://schemas.openxmlformats.org/package/2006/relationships"><Relationship Id="rId10"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6.png"/><Relationship Id="rId4" Type="http://schemas.openxmlformats.org/officeDocument/2006/relationships/image" Target="../media/image67.png"/><Relationship Id="rId9" Type="http://schemas.openxmlformats.org/officeDocument/2006/relationships/image" Target="../media/image90.png"/><Relationship Id="rId5" Type="http://schemas.openxmlformats.org/officeDocument/2006/relationships/image" Target="../media/image79.png"/><Relationship Id="rId6" Type="http://schemas.openxmlformats.org/officeDocument/2006/relationships/image" Target="../media/image10.png"/><Relationship Id="rId7" Type="http://schemas.openxmlformats.org/officeDocument/2006/relationships/image" Target="../media/image16.png"/><Relationship Id="rId8" Type="http://schemas.openxmlformats.org/officeDocument/2006/relationships/image" Target="../media/image88.png"/></Relationships>
</file>

<file path=ppt/slides/_rels/slide23.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7.png"/><Relationship Id="rId4" Type="http://schemas.openxmlformats.org/officeDocument/2006/relationships/image" Target="../media/image73.png"/><Relationship Id="rId9" Type="http://schemas.openxmlformats.org/officeDocument/2006/relationships/image" Target="../media/image92.png"/><Relationship Id="rId5" Type="http://schemas.openxmlformats.org/officeDocument/2006/relationships/image" Target="../media/image67.png"/><Relationship Id="rId6" Type="http://schemas.openxmlformats.org/officeDocument/2006/relationships/image" Target="../media/image10.png"/><Relationship Id="rId7" Type="http://schemas.openxmlformats.org/officeDocument/2006/relationships/image" Target="../media/image16.png"/><Relationship Id="rId8" Type="http://schemas.openxmlformats.org/officeDocument/2006/relationships/image" Target="../media/image89.png"/></Relationships>
</file>

<file path=ppt/slides/_rels/slide24.xml.rels><?xml version="1.0" encoding="UTF-8" standalone="yes"?><Relationships xmlns="http://schemas.openxmlformats.org/package/2006/relationships"><Relationship Id="rId11" Type="http://schemas.openxmlformats.org/officeDocument/2006/relationships/image" Target="../media/image95.png"/><Relationship Id="rId10" Type="http://schemas.openxmlformats.org/officeDocument/2006/relationships/image" Target="../media/image94.png"/><Relationship Id="rId13" Type="http://schemas.openxmlformats.org/officeDocument/2006/relationships/image" Target="../media/image18.png"/><Relationship Id="rId12"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1.png"/><Relationship Id="rId4" Type="http://schemas.openxmlformats.org/officeDocument/2006/relationships/image" Target="../media/image67.png"/><Relationship Id="rId9" Type="http://schemas.openxmlformats.org/officeDocument/2006/relationships/image" Target="../media/image93.png"/><Relationship Id="rId5" Type="http://schemas.openxmlformats.org/officeDocument/2006/relationships/image" Target="../media/image79.png"/><Relationship Id="rId6" Type="http://schemas.openxmlformats.org/officeDocument/2006/relationships/image" Target="../media/image10.png"/><Relationship Id="rId7" Type="http://schemas.openxmlformats.org/officeDocument/2006/relationships/image" Target="../media/image16.png"/><Relationship Id="rId8" Type="http://schemas.openxmlformats.org/officeDocument/2006/relationships/image" Target="../media/image9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4.png"/><Relationship Id="rId11" Type="http://schemas.openxmlformats.org/officeDocument/2006/relationships/image" Target="../media/image15.png"/><Relationship Id="rId10" Type="http://schemas.openxmlformats.org/officeDocument/2006/relationships/image" Target="../media/image3.png"/><Relationship Id="rId12" Type="http://schemas.openxmlformats.org/officeDocument/2006/relationships/image" Target="../media/image18.png"/><Relationship Id="rId9"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6.png"/><Relationship Id="rId8"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4.png"/><Relationship Id="rId11" Type="http://schemas.openxmlformats.org/officeDocument/2006/relationships/image" Target="../media/image15.png"/><Relationship Id="rId10" Type="http://schemas.openxmlformats.org/officeDocument/2006/relationships/image" Target="../media/image3.png"/><Relationship Id="rId12" Type="http://schemas.openxmlformats.org/officeDocument/2006/relationships/image" Target="../media/image18.png"/><Relationship Id="rId9"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6.png"/><Relationship Id="rId8"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6.jpg"/><Relationship Id="rId11" Type="http://schemas.openxmlformats.org/officeDocument/2006/relationships/image" Target="../media/image33.png"/><Relationship Id="rId10" Type="http://schemas.openxmlformats.org/officeDocument/2006/relationships/image" Target="../media/image25.png"/><Relationship Id="rId12" Type="http://schemas.openxmlformats.org/officeDocument/2006/relationships/image" Target="../media/image5.png"/><Relationship Id="rId9"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1.png"/><Relationship Id="rId8"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7"/>
          <p:cNvPicPr preferRelativeResize="0"/>
          <p:nvPr/>
        </p:nvPicPr>
        <p:blipFill rotWithShape="1">
          <a:blip r:embed="rId3">
            <a:alphaModFix/>
          </a:blip>
          <a:srcRect b="15541" l="0" r="0" t="8833"/>
          <a:stretch/>
        </p:blipFill>
        <p:spPr>
          <a:xfrm>
            <a:off x="0" y="0"/>
            <a:ext cx="9144003" cy="3890849"/>
          </a:xfrm>
          <a:prstGeom prst="rect">
            <a:avLst/>
          </a:prstGeom>
          <a:noFill/>
          <a:ln>
            <a:noFill/>
          </a:ln>
        </p:spPr>
      </p:pic>
      <p:sp>
        <p:nvSpPr>
          <p:cNvPr id="175" name="Google Shape;175;p37"/>
          <p:cNvSpPr txBox="1"/>
          <p:nvPr/>
        </p:nvSpPr>
        <p:spPr>
          <a:xfrm>
            <a:off x="305350" y="4032000"/>
            <a:ext cx="4557900" cy="86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solidFill>
                  <a:srgbClr val="7F7F7F"/>
                </a:solidFill>
                <a:latin typeface="Roboto Slab"/>
                <a:ea typeface="Roboto Slab"/>
                <a:cs typeface="Roboto Slab"/>
                <a:sym typeface="Roboto Slab"/>
              </a:rPr>
              <a:t>Badging Standard 101</a:t>
            </a:r>
            <a:endParaRPr b="1" i="0" sz="2400" u="none" cap="none" strike="noStrike">
              <a:solidFill>
                <a:srgbClr val="7F7F7F"/>
              </a:solidFill>
              <a:latin typeface="Roboto Slab"/>
              <a:ea typeface="Roboto Slab"/>
              <a:cs typeface="Roboto Slab"/>
              <a:sym typeface="Roboto Slab"/>
            </a:endParaRPr>
          </a:p>
        </p:txBody>
      </p:sp>
      <p:sp>
        <p:nvSpPr>
          <p:cNvPr id="176" name="Google Shape;176;p37"/>
          <p:cNvSpPr txBox="1"/>
          <p:nvPr>
            <p:ph type="title"/>
          </p:nvPr>
        </p:nvSpPr>
        <p:spPr>
          <a:xfrm>
            <a:off x="1846135" y="3136225"/>
            <a:ext cx="5137565" cy="4536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lt1"/>
              </a:buClr>
              <a:buSzPts val="2000"/>
              <a:buFont typeface="Avenir"/>
              <a:buNone/>
            </a:pPr>
            <a:r>
              <a:rPr lang="en-GB" sz="1400">
                <a:solidFill>
                  <a:schemeClr val="lt1"/>
                </a:solidFill>
                <a:latin typeface="Roboto Slab"/>
                <a:ea typeface="Roboto Slab"/>
                <a:cs typeface="Roboto Slab"/>
                <a:sym typeface="Roboto Slab"/>
              </a:rPr>
              <a:t>Helping people and places tell the story of their learning. </a:t>
            </a:r>
            <a:endParaRPr sz="1400">
              <a:latin typeface="Roboto Slab"/>
              <a:ea typeface="Roboto Slab"/>
              <a:cs typeface="Roboto Slab"/>
              <a:sym typeface="Roboto Slab"/>
            </a:endParaRPr>
          </a:p>
        </p:txBody>
      </p:sp>
      <p:pic>
        <p:nvPicPr>
          <p:cNvPr id="177" name="Google Shape;177;p37"/>
          <p:cNvPicPr preferRelativeResize="0"/>
          <p:nvPr/>
        </p:nvPicPr>
        <p:blipFill rotWithShape="1">
          <a:blip r:embed="rId4">
            <a:alphaModFix/>
          </a:blip>
          <a:srcRect b="0" l="0" r="0" t="0"/>
          <a:stretch/>
        </p:blipFill>
        <p:spPr>
          <a:xfrm>
            <a:off x="4586100" y="3892725"/>
            <a:ext cx="4557901" cy="12165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6"/>
          <p:cNvSpPr txBox="1"/>
          <p:nvPr>
            <p:ph idx="12" type="sldNum"/>
          </p:nvPr>
        </p:nvSpPr>
        <p:spPr>
          <a:xfrm>
            <a:off x="3543300" y="4767263"/>
            <a:ext cx="20574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500"/>
              <a:buNone/>
            </a:pPr>
            <a:fld id="{00000000-1234-1234-1234-123412341234}" type="slidenum">
              <a:rPr lang="en-GB"/>
              <a:t>‹#›</a:t>
            </a:fld>
            <a:endParaRPr/>
          </a:p>
        </p:txBody>
      </p:sp>
      <p:pic>
        <p:nvPicPr>
          <p:cNvPr descr="A screenshot of a cell phone&#10;&#10;Description generated with very high confidence" id="315" name="Google Shape;315;p46"/>
          <p:cNvPicPr preferRelativeResize="0"/>
          <p:nvPr/>
        </p:nvPicPr>
        <p:blipFill rotWithShape="1">
          <a:blip r:embed="rId3">
            <a:alphaModFix/>
          </a:blip>
          <a:srcRect b="0" l="0" r="0" t="0"/>
          <a:stretch/>
        </p:blipFill>
        <p:spPr>
          <a:xfrm>
            <a:off x="6570507" y="1751425"/>
            <a:ext cx="1446600" cy="1018296"/>
          </a:xfrm>
          <a:prstGeom prst="rect">
            <a:avLst/>
          </a:prstGeom>
          <a:noFill/>
          <a:ln>
            <a:noFill/>
          </a:ln>
        </p:spPr>
      </p:pic>
      <p:pic>
        <p:nvPicPr>
          <p:cNvPr id="316" name="Google Shape;316;p46"/>
          <p:cNvPicPr preferRelativeResize="0"/>
          <p:nvPr/>
        </p:nvPicPr>
        <p:blipFill rotWithShape="1">
          <a:blip r:embed="rId4">
            <a:alphaModFix/>
          </a:blip>
          <a:srcRect b="0" l="0" r="0" t="0"/>
          <a:stretch/>
        </p:blipFill>
        <p:spPr>
          <a:xfrm>
            <a:off x="1126894" y="1605841"/>
            <a:ext cx="1333425" cy="1225250"/>
          </a:xfrm>
          <a:prstGeom prst="rect">
            <a:avLst/>
          </a:prstGeom>
          <a:noFill/>
          <a:ln>
            <a:noFill/>
          </a:ln>
        </p:spPr>
      </p:pic>
      <p:pic>
        <p:nvPicPr>
          <p:cNvPr id="317" name="Google Shape;317;p46"/>
          <p:cNvPicPr preferRelativeResize="0"/>
          <p:nvPr/>
        </p:nvPicPr>
        <p:blipFill rotWithShape="1">
          <a:blip r:embed="rId5">
            <a:alphaModFix/>
          </a:blip>
          <a:srcRect b="0" l="0" r="0" t="0"/>
          <a:stretch/>
        </p:blipFill>
        <p:spPr>
          <a:xfrm>
            <a:off x="2879131" y="1605841"/>
            <a:ext cx="1333425" cy="1225250"/>
          </a:xfrm>
          <a:prstGeom prst="rect">
            <a:avLst/>
          </a:prstGeom>
          <a:noFill/>
          <a:ln>
            <a:noFill/>
          </a:ln>
        </p:spPr>
      </p:pic>
      <p:pic>
        <p:nvPicPr>
          <p:cNvPr id="318" name="Google Shape;318;p46"/>
          <p:cNvPicPr preferRelativeResize="0"/>
          <p:nvPr/>
        </p:nvPicPr>
        <p:blipFill rotWithShape="1">
          <a:blip r:embed="rId6">
            <a:alphaModFix/>
          </a:blip>
          <a:srcRect b="0" l="0" r="0" t="0"/>
          <a:stretch/>
        </p:blipFill>
        <p:spPr>
          <a:xfrm>
            <a:off x="4787780" y="1605841"/>
            <a:ext cx="1333425" cy="1225250"/>
          </a:xfrm>
          <a:prstGeom prst="rect">
            <a:avLst/>
          </a:prstGeom>
          <a:noFill/>
          <a:ln>
            <a:noFill/>
          </a:ln>
        </p:spPr>
      </p:pic>
      <p:sp>
        <p:nvSpPr>
          <p:cNvPr id="319" name="Google Shape;319;p46"/>
          <p:cNvSpPr txBox="1"/>
          <p:nvPr/>
        </p:nvSpPr>
        <p:spPr>
          <a:xfrm>
            <a:off x="1165105" y="3003475"/>
            <a:ext cx="1257000" cy="119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666666"/>
                </a:solidFill>
                <a:latin typeface="Avenir"/>
                <a:ea typeface="Avenir"/>
                <a:cs typeface="Avenir"/>
                <a:sym typeface="Avenir"/>
              </a:rPr>
              <a:t>An individual meets requirements to earn an open badge </a:t>
            </a:r>
            <a:endParaRPr b="0" i="0" sz="1200" u="none" cap="none" strike="noStrike">
              <a:solidFill>
                <a:srgbClr val="666666"/>
              </a:solidFill>
              <a:latin typeface="Avenir"/>
              <a:ea typeface="Avenir"/>
              <a:cs typeface="Avenir"/>
              <a:sym typeface="Avenir"/>
            </a:endParaRPr>
          </a:p>
        </p:txBody>
      </p:sp>
      <p:sp>
        <p:nvSpPr>
          <p:cNvPr id="320" name="Google Shape;320;p46"/>
          <p:cNvSpPr txBox="1"/>
          <p:nvPr/>
        </p:nvSpPr>
        <p:spPr>
          <a:xfrm>
            <a:off x="2917343" y="3003475"/>
            <a:ext cx="1257000" cy="119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666666"/>
                </a:solidFill>
                <a:latin typeface="Avenir"/>
                <a:ea typeface="Avenir"/>
                <a:cs typeface="Avenir"/>
                <a:sym typeface="Avenir"/>
              </a:rPr>
              <a:t>Organisation issues the digital badge</a:t>
            </a:r>
            <a:endParaRPr b="0" i="0" sz="1200" u="none" cap="none" strike="noStrike">
              <a:solidFill>
                <a:srgbClr val="666666"/>
              </a:solidFill>
              <a:latin typeface="Avenir"/>
              <a:ea typeface="Avenir"/>
              <a:cs typeface="Avenir"/>
              <a:sym typeface="Avenir"/>
            </a:endParaRPr>
          </a:p>
        </p:txBody>
      </p:sp>
      <p:sp>
        <p:nvSpPr>
          <p:cNvPr id="321" name="Google Shape;321;p46"/>
          <p:cNvSpPr txBox="1"/>
          <p:nvPr/>
        </p:nvSpPr>
        <p:spPr>
          <a:xfrm>
            <a:off x="4821968" y="3003475"/>
            <a:ext cx="1257000" cy="119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666666"/>
                </a:solidFill>
                <a:latin typeface="Avenir"/>
                <a:ea typeface="Avenir"/>
                <a:cs typeface="Avenir"/>
                <a:sym typeface="Avenir"/>
              </a:rPr>
              <a:t>The individual accepts and shares their open badge</a:t>
            </a:r>
            <a:endParaRPr b="0" i="0" sz="1200" u="none" cap="none" strike="noStrike">
              <a:solidFill>
                <a:srgbClr val="666666"/>
              </a:solidFill>
              <a:latin typeface="Avenir"/>
              <a:ea typeface="Avenir"/>
              <a:cs typeface="Avenir"/>
              <a:sym typeface="Avenir"/>
            </a:endParaRPr>
          </a:p>
        </p:txBody>
      </p:sp>
      <p:sp>
        <p:nvSpPr>
          <p:cNvPr id="322" name="Google Shape;322;p46"/>
          <p:cNvSpPr txBox="1"/>
          <p:nvPr/>
        </p:nvSpPr>
        <p:spPr>
          <a:xfrm>
            <a:off x="6665304" y="2993525"/>
            <a:ext cx="1257000" cy="119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666666"/>
                </a:solidFill>
                <a:latin typeface="Avenir"/>
                <a:ea typeface="Avenir"/>
                <a:cs typeface="Avenir"/>
                <a:sym typeface="Avenir"/>
              </a:rPr>
              <a:t>Learners build a portfolio of open badges</a:t>
            </a:r>
            <a:endParaRPr b="0" i="0" sz="1200" u="none" cap="none" strike="noStrike">
              <a:solidFill>
                <a:srgbClr val="666666"/>
              </a:solidFill>
              <a:latin typeface="Avenir"/>
              <a:ea typeface="Avenir"/>
              <a:cs typeface="Avenir"/>
              <a:sym typeface="Avenir"/>
            </a:endParaRPr>
          </a:p>
        </p:txBody>
      </p:sp>
      <p:cxnSp>
        <p:nvCxnSpPr>
          <p:cNvPr id="323" name="Google Shape;323;p46"/>
          <p:cNvCxnSpPr/>
          <p:nvPr/>
        </p:nvCxnSpPr>
        <p:spPr>
          <a:xfrm>
            <a:off x="2507168" y="2218475"/>
            <a:ext cx="219000" cy="0"/>
          </a:xfrm>
          <a:prstGeom prst="straightConnector1">
            <a:avLst/>
          </a:prstGeom>
          <a:noFill/>
          <a:ln cap="flat" cmpd="sng" w="9525">
            <a:solidFill>
              <a:schemeClr val="dk2"/>
            </a:solidFill>
            <a:prstDash val="dot"/>
            <a:round/>
            <a:headEnd len="sm" w="sm" type="none"/>
            <a:tailEnd len="sm" w="sm" type="none"/>
          </a:ln>
        </p:spPr>
      </p:cxnSp>
      <p:cxnSp>
        <p:nvCxnSpPr>
          <p:cNvPr id="324" name="Google Shape;324;p46"/>
          <p:cNvCxnSpPr/>
          <p:nvPr/>
        </p:nvCxnSpPr>
        <p:spPr>
          <a:xfrm>
            <a:off x="4441143" y="2218475"/>
            <a:ext cx="219000" cy="0"/>
          </a:xfrm>
          <a:prstGeom prst="straightConnector1">
            <a:avLst/>
          </a:prstGeom>
          <a:noFill/>
          <a:ln cap="flat" cmpd="sng" w="9525">
            <a:solidFill>
              <a:schemeClr val="dk2"/>
            </a:solidFill>
            <a:prstDash val="dot"/>
            <a:round/>
            <a:headEnd len="sm" w="sm" type="none"/>
            <a:tailEnd len="sm" w="sm" type="none"/>
          </a:ln>
        </p:spPr>
      </p:cxnSp>
      <p:cxnSp>
        <p:nvCxnSpPr>
          <p:cNvPr id="325" name="Google Shape;325;p46"/>
          <p:cNvCxnSpPr/>
          <p:nvPr/>
        </p:nvCxnSpPr>
        <p:spPr>
          <a:xfrm>
            <a:off x="6167718" y="2218475"/>
            <a:ext cx="219000" cy="0"/>
          </a:xfrm>
          <a:prstGeom prst="straightConnector1">
            <a:avLst/>
          </a:prstGeom>
          <a:noFill/>
          <a:ln cap="flat" cmpd="sng" w="9525">
            <a:solidFill>
              <a:schemeClr val="dk2"/>
            </a:solidFill>
            <a:prstDash val="dot"/>
            <a:round/>
            <a:headEnd len="sm" w="sm" type="none"/>
            <a:tailEnd len="sm" w="sm" type="none"/>
          </a:ln>
        </p:spPr>
      </p:cxnSp>
      <p:cxnSp>
        <p:nvCxnSpPr>
          <p:cNvPr id="326" name="Google Shape;326;p46"/>
          <p:cNvCxnSpPr/>
          <p:nvPr/>
        </p:nvCxnSpPr>
        <p:spPr>
          <a:xfrm>
            <a:off x="2676018" y="3136650"/>
            <a:ext cx="0" cy="833400"/>
          </a:xfrm>
          <a:prstGeom prst="straightConnector1">
            <a:avLst/>
          </a:prstGeom>
          <a:noFill/>
          <a:ln cap="flat" cmpd="sng" w="9525">
            <a:solidFill>
              <a:srgbClr val="CCCCCC"/>
            </a:solidFill>
            <a:prstDash val="solid"/>
            <a:round/>
            <a:headEnd len="sm" w="sm" type="none"/>
            <a:tailEnd len="sm" w="sm" type="none"/>
          </a:ln>
        </p:spPr>
      </p:cxnSp>
      <p:cxnSp>
        <p:nvCxnSpPr>
          <p:cNvPr id="327" name="Google Shape;327;p46"/>
          <p:cNvCxnSpPr/>
          <p:nvPr/>
        </p:nvCxnSpPr>
        <p:spPr>
          <a:xfrm>
            <a:off x="6386718" y="3114275"/>
            <a:ext cx="0" cy="833400"/>
          </a:xfrm>
          <a:prstGeom prst="straightConnector1">
            <a:avLst/>
          </a:prstGeom>
          <a:noFill/>
          <a:ln cap="flat" cmpd="sng" w="9525">
            <a:solidFill>
              <a:srgbClr val="CCCCCC"/>
            </a:solidFill>
            <a:prstDash val="solid"/>
            <a:round/>
            <a:headEnd len="sm" w="sm" type="none"/>
            <a:tailEnd len="sm" w="sm" type="none"/>
          </a:ln>
        </p:spPr>
      </p:cxnSp>
      <p:cxnSp>
        <p:nvCxnSpPr>
          <p:cNvPr id="328" name="Google Shape;328;p46"/>
          <p:cNvCxnSpPr/>
          <p:nvPr/>
        </p:nvCxnSpPr>
        <p:spPr>
          <a:xfrm>
            <a:off x="4441143" y="3114275"/>
            <a:ext cx="0" cy="833400"/>
          </a:xfrm>
          <a:prstGeom prst="straightConnector1">
            <a:avLst/>
          </a:prstGeom>
          <a:noFill/>
          <a:ln cap="flat" cmpd="sng" w="9525">
            <a:solidFill>
              <a:srgbClr val="CCCCCC"/>
            </a:solidFill>
            <a:prstDash val="solid"/>
            <a:round/>
            <a:headEnd len="sm" w="sm" type="none"/>
            <a:tailEnd len="sm" w="sm" type="none"/>
          </a:ln>
        </p:spPr>
      </p:cxnSp>
      <p:sp>
        <p:nvSpPr>
          <p:cNvPr id="329" name="Google Shape;329;p46"/>
          <p:cNvSpPr txBox="1"/>
          <p:nvPr>
            <p:ph type="title"/>
          </p:nvPr>
        </p:nvSpPr>
        <p:spPr>
          <a:xfrm>
            <a:off x="88421" y="648602"/>
            <a:ext cx="9143400" cy="8166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lt1"/>
              </a:buClr>
              <a:buSzPts val="2000"/>
              <a:buFont typeface="Avenir"/>
              <a:buNone/>
            </a:pPr>
            <a:r>
              <a:rPr lang="en-GB" sz="1200">
                <a:solidFill>
                  <a:schemeClr val="lt1"/>
                </a:solidFill>
                <a:latin typeface="Avenir"/>
                <a:ea typeface="Avenir"/>
                <a:cs typeface="Avenir"/>
                <a:sym typeface="Avenir"/>
              </a:rPr>
              <a:t>Helping people and places tell the story of their learning. </a:t>
            </a:r>
            <a:endParaRPr sz="1200"/>
          </a:p>
        </p:txBody>
      </p:sp>
      <p:sp>
        <p:nvSpPr>
          <p:cNvPr id="330" name="Google Shape;330;p46"/>
          <p:cNvSpPr txBox="1"/>
          <p:nvPr/>
        </p:nvSpPr>
        <p:spPr>
          <a:xfrm>
            <a:off x="2507168" y="1273154"/>
            <a:ext cx="4356600" cy="402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Calibri"/>
              <a:buNone/>
            </a:pPr>
            <a:r>
              <a:rPr b="0" i="0" lang="en-GB" sz="1800" u="none" cap="none" strike="noStrike">
                <a:solidFill>
                  <a:srgbClr val="7F7F7F"/>
                </a:solidFill>
                <a:latin typeface="Avenir"/>
                <a:ea typeface="Avenir"/>
                <a:cs typeface="Avenir"/>
                <a:sym typeface="Avenir"/>
              </a:rPr>
              <a:t>How Open Badges work:</a:t>
            </a:r>
            <a:endParaRPr b="0" i="0" sz="1100" u="none" cap="none" strike="noStrike">
              <a:solidFill>
                <a:srgbClr val="7F7F7F"/>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700"/>
              <a:buFont typeface="Calibri"/>
              <a:buNone/>
            </a:pPr>
            <a:r>
              <a:t/>
            </a:r>
            <a:endParaRPr b="0" i="0" sz="3300" u="none" cap="none" strike="noStrike">
              <a:solidFill>
                <a:srgbClr val="7F7F7F"/>
              </a:solidFill>
              <a:latin typeface="Calibri"/>
              <a:ea typeface="Calibri"/>
              <a:cs typeface="Calibri"/>
              <a:sym typeface="Calibri"/>
            </a:endParaRPr>
          </a:p>
        </p:txBody>
      </p:sp>
      <p:pic>
        <p:nvPicPr>
          <p:cNvPr id="331" name="Google Shape;331;p46"/>
          <p:cNvPicPr preferRelativeResize="0"/>
          <p:nvPr/>
        </p:nvPicPr>
        <p:blipFill rotWithShape="1">
          <a:blip r:embed="rId7">
            <a:alphaModFix/>
          </a:blip>
          <a:srcRect b="0" l="1688" r="1279" t="0"/>
          <a:stretch/>
        </p:blipFill>
        <p:spPr>
          <a:xfrm>
            <a:off x="0" y="0"/>
            <a:ext cx="9144000" cy="8479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7"/>
          <p:cNvSpPr txBox="1"/>
          <p:nvPr>
            <p:ph idx="12" type="sldNum"/>
          </p:nvPr>
        </p:nvSpPr>
        <p:spPr>
          <a:xfrm>
            <a:off x="3543300" y="4767263"/>
            <a:ext cx="20574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500"/>
              <a:buNone/>
            </a:pPr>
            <a:fld id="{00000000-1234-1234-1234-123412341234}" type="slidenum">
              <a:rPr lang="en-GB"/>
              <a:t>‹#›</a:t>
            </a:fld>
            <a:endParaRPr/>
          </a:p>
        </p:txBody>
      </p:sp>
      <p:pic>
        <p:nvPicPr>
          <p:cNvPr id="338" name="Google Shape;338;p47"/>
          <p:cNvPicPr preferRelativeResize="0"/>
          <p:nvPr/>
        </p:nvPicPr>
        <p:blipFill rotWithShape="1">
          <a:blip r:embed="rId3">
            <a:alphaModFix/>
          </a:blip>
          <a:srcRect b="0" l="0" r="0" t="0"/>
          <a:stretch/>
        </p:blipFill>
        <p:spPr>
          <a:xfrm>
            <a:off x="504825" y="1894027"/>
            <a:ext cx="1924050" cy="1924050"/>
          </a:xfrm>
          <a:prstGeom prst="rect">
            <a:avLst/>
          </a:prstGeom>
          <a:noFill/>
          <a:ln>
            <a:noFill/>
          </a:ln>
        </p:spPr>
      </p:pic>
      <p:pic>
        <p:nvPicPr>
          <p:cNvPr id="339" name="Google Shape;339;p47"/>
          <p:cNvPicPr preferRelativeResize="0"/>
          <p:nvPr/>
        </p:nvPicPr>
        <p:blipFill rotWithShape="1">
          <a:blip r:embed="rId4">
            <a:alphaModFix/>
          </a:blip>
          <a:srcRect b="0" l="0" r="0" t="0"/>
          <a:stretch/>
        </p:blipFill>
        <p:spPr>
          <a:xfrm>
            <a:off x="2581275" y="1894027"/>
            <a:ext cx="1914525" cy="1924050"/>
          </a:xfrm>
          <a:prstGeom prst="rect">
            <a:avLst/>
          </a:prstGeom>
          <a:noFill/>
          <a:ln>
            <a:noFill/>
          </a:ln>
        </p:spPr>
      </p:pic>
      <p:pic>
        <p:nvPicPr>
          <p:cNvPr id="340" name="Google Shape;340;p47"/>
          <p:cNvPicPr preferRelativeResize="0"/>
          <p:nvPr/>
        </p:nvPicPr>
        <p:blipFill rotWithShape="1">
          <a:blip r:embed="rId5">
            <a:alphaModFix/>
          </a:blip>
          <a:srcRect b="0" l="0" r="0" t="0"/>
          <a:stretch/>
        </p:blipFill>
        <p:spPr>
          <a:xfrm>
            <a:off x="4648200" y="1894027"/>
            <a:ext cx="1914525" cy="1924050"/>
          </a:xfrm>
          <a:prstGeom prst="rect">
            <a:avLst/>
          </a:prstGeom>
          <a:noFill/>
          <a:ln>
            <a:noFill/>
          </a:ln>
        </p:spPr>
      </p:pic>
      <p:pic>
        <p:nvPicPr>
          <p:cNvPr id="341" name="Google Shape;341;p47"/>
          <p:cNvPicPr preferRelativeResize="0"/>
          <p:nvPr/>
        </p:nvPicPr>
        <p:blipFill rotWithShape="1">
          <a:blip r:embed="rId6">
            <a:alphaModFix/>
          </a:blip>
          <a:srcRect b="0" l="0" r="0" t="0"/>
          <a:stretch/>
        </p:blipFill>
        <p:spPr>
          <a:xfrm>
            <a:off x="6715125" y="1894027"/>
            <a:ext cx="1924050" cy="1924050"/>
          </a:xfrm>
          <a:prstGeom prst="rect">
            <a:avLst/>
          </a:prstGeom>
          <a:noFill/>
          <a:ln>
            <a:noFill/>
          </a:ln>
        </p:spPr>
      </p:pic>
      <p:pic>
        <p:nvPicPr>
          <p:cNvPr id="342" name="Google Shape;342;p47"/>
          <p:cNvPicPr preferRelativeResize="0"/>
          <p:nvPr/>
        </p:nvPicPr>
        <p:blipFill rotWithShape="1">
          <a:blip r:embed="rId7">
            <a:alphaModFix/>
          </a:blip>
          <a:srcRect b="0" l="0" r="0" t="0"/>
          <a:stretch/>
        </p:blipFill>
        <p:spPr>
          <a:xfrm>
            <a:off x="638175" y="3970477"/>
            <a:ext cx="1790700" cy="390525"/>
          </a:xfrm>
          <a:prstGeom prst="rect">
            <a:avLst/>
          </a:prstGeom>
          <a:noFill/>
          <a:ln>
            <a:noFill/>
          </a:ln>
        </p:spPr>
      </p:pic>
      <p:pic>
        <p:nvPicPr>
          <p:cNvPr id="343" name="Google Shape;343;p47"/>
          <p:cNvPicPr preferRelativeResize="0"/>
          <p:nvPr/>
        </p:nvPicPr>
        <p:blipFill rotWithShape="1">
          <a:blip r:embed="rId8">
            <a:alphaModFix/>
          </a:blip>
          <a:srcRect b="0" l="0" r="0" t="0"/>
          <a:stretch/>
        </p:blipFill>
        <p:spPr>
          <a:xfrm>
            <a:off x="2642850" y="3970477"/>
            <a:ext cx="1790700" cy="390525"/>
          </a:xfrm>
          <a:prstGeom prst="rect">
            <a:avLst/>
          </a:prstGeom>
          <a:noFill/>
          <a:ln>
            <a:noFill/>
          </a:ln>
        </p:spPr>
      </p:pic>
      <p:pic>
        <p:nvPicPr>
          <p:cNvPr id="344" name="Google Shape;344;p47"/>
          <p:cNvPicPr preferRelativeResize="0"/>
          <p:nvPr/>
        </p:nvPicPr>
        <p:blipFill rotWithShape="1">
          <a:blip r:embed="rId9">
            <a:alphaModFix/>
          </a:blip>
          <a:srcRect b="0" l="0" r="0" t="0"/>
          <a:stretch/>
        </p:blipFill>
        <p:spPr>
          <a:xfrm>
            <a:off x="4710113" y="3970477"/>
            <a:ext cx="1790700" cy="390525"/>
          </a:xfrm>
          <a:prstGeom prst="rect">
            <a:avLst/>
          </a:prstGeom>
          <a:noFill/>
          <a:ln>
            <a:noFill/>
          </a:ln>
        </p:spPr>
      </p:pic>
      <p:pic>
        <p:nvPicPr>
          <p:cNvPr id="345" name="Google Shape;345;p47"/>
          <p:cNvPicPr preferRelativeResize="0"/>
          <p:nvPr/>
        </p:nvPicPr>
        <p:blipFill rotWithShape="1">
          <a:blip r:embed="rId10">
            <a:alphaModFix/>
          </a:blip>
          <a:srcRect b="0" l="0" r="0" t="0"/>
          <a:stretch/>
        </p:blipFill>
        <p:spPr>
          <a:xfrm>
            <a:off x="6777400" y="3970477"/>
            <a:ext cx="1861780" cy="377886"/>
          </a:xfrm>
          <a:prstGeom prst="rect">
            <a:avLst/>
          </a:prstGeom>
          <a:noFill/>
          <a:ln>
            <a:noFill/>
          </a:ln>
        </p:spPr>
      </p:pic>
      <p:pic>
        <p:nvPicPr>
          <p:cNvPr id="346" name="Google Shape;346;p47"/>
          <p:cNvPicPr preferRelativeResize="0"/>
          <p:nvPr/>
        </p:nvPicPr>
        <p:blipFill rotWithShape="1">
          <a:blip r:embed="rId11">
            <a:alphaModFix/>
          </a:blip>
          <a:srcRect b="0" l="1688" r="1279" t="0"/>
          <a:stretch/>
        </p:blipFill>
        <p:spPr>
          <a:xfrm>
            <a:off x="0" y="0"/>
            <a:ext cx="9144000" cy="847920"/>
          </a:xfrm>
          <a:prstGeom prst="rect">
            <a:avLst/>
          </a:prstGeom>
          <a:noFill/>
          <a:ln>
            <a:noFill/>
          </a:ln>
        </p:spPr>
      </p:pic>
      <p:sp>
        <p:nvSpPr>
          <p:cNvPr id="347" name="Google Shape;347;p47"/>
          <p:cNvSpPr txBox="1"/>
          <p:nvPr/>
        </p:nvSpPr>
        <p:spPr>
          <a:xfrm>
            <a:off x="2507168" y="1273154"/>
            <a:ext cx="4356600" cy="402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Calibri"/>
              <a:buNone/>
            </a:pPr>
            <a:r>
              <a:rPr b="0" i="0" lang="en-GB" sz="1800" u="none" cap="none" strike="noStrike">
                <a:solidFill>
                  <a:srgbClr val="7F7F7F"/>
                </a:solidFill>
                <a:latin typeface="Avenir"/>
                <a:ea typeface="Avenir"/>
                <a:cs typeface="Avenir"/>
                <a:sym typeface="Avenir"/>
              </a:rPr>
              <a:t>Examples:</a:t>
            </a:r>
            <a:endParaRPr b="0" i="0" sz="1100" u="none" cap="none" strike="noStrike">
              <a:solidFill>
                <a:srgbClr val="7F7F7F"/>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700"/>
              <a:buFont typeface="Calibri"/>
              <a:buNone/>
            </a:pPr>
            <a:r>
              <a:t/>
            </a:r>
            <a:endParaRPr b="0" i="0" sz="3300" u="none" cap="none" strike="noStrike">
              <a:solidFill>
                <a:srgbClr val="7F7F7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48"/>
          <p:cNvPicPr preferRelativeResize="0"/>
          <p:nvPr/>
        </p:nvPicPr>
        <p:blipFill rotWithShape="1">
          <a:blip r:embed="rId3">
            <a:alphaModFix/>
          </a:blip>
          <a:srcRect b="0" l="1688" r="1279" t="0"/>
          <a:stretch/>
        </p:blipFill>
        <p:spPr>
          <a:xfrm>
            <a:off x="0" y="0"/>
            <a:ext cx="9144000" cy="847920"/>
          </a:xfrm>
          <a:prstGeom prst="rect">
            <a:avLst/>
          </a:prstGeom>
          <a:noFill/>
          <a:ln>
            <a:noFill/>
          </a:ln>
        </p:spPr>
      </p:pic>
      <p:sp>
        <p:nvSpPr>
          <p:cNvPr id="353" name="Google Shape;353;p48"/>
          <p:cNvSpPr txBox="1"/>
          <p:nvPr/>
        </p:nvSpPr>
        <p:spPr>
          <a:xfrm>
            <a:off x="460950" y="1005925"/>
            <a:ext cx="8222100" cy="382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GB" sz="1400" u="none" cap="none" strike="noStrike">
                <a:solidFill>
                  <a:srgbClr val="7F7F7F"/>
                </a:solidFill>
                <a:latin typeface="Avenir"/>
                <a:ea typeface="Avenir"/>
                <a:cs typeface="Avenir"/>
                <a:sym typeface="Avenir"/>
              </a:rPr>
              <a:t>Learners combine Cities of Learning’s badges to pursue their own learning pathways that are either interest-driven or progress them towards a specific destination. </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chemeClr val="dk1"/>
              </a:buClr>
              <a:buSzPts val="1100"/>
              <a:buFont typeface="Arial"/>
              <a:buNone/>
            </a:pPr>
            <a:r>
              <a:rPr b="0" i="0" lang="en-GB" sz="1400" u="none" cap="none" strike="noStrike">
                <a:solidFill>
                  <a:srgbClr val="7F7F7F"/>
                </a:solidFill>
                <a:latin typeface="Avenir"/>
                <a:ea typeface="Avenir"/>
                <a:cs typeface="Avenir"/>
                <a:sym typeface="Avenir"/>
              </a:rPr>
              <a:t>Every pathway a learner travels along is aligned to the Badging Standard. It tracks the knowledge, skills, attitudes and values developed along their learning journey, building layers of learning upon one another.</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chemeClr val="dk1"/>
              </a:buClr>
              <a:buSzPts val="1100"/>
              <a:buFont typeface="Arial"/>
              <a:buNone/>
            </a:pPr>
            <a:r>
              <a:rPr b="0" i="0" lang="en-GB" sz="1400" u="none" cap="none" strike="noStrike">
                <a:solidFill>
                  <a:srgbClr val="7F7F7F"/>
                </a:solidFill>
                <a:latin typeface="Avenir"/>
                <a:ea typeface="Avenir"/>
                <a:cs typeface="Avenir"/>
                <a:sym typeface="Avenir"/>
              </a:rPr>
              <a:t>By having the Badging Standard embedded in all pathways...</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7F7F7F"/>
              </a:solidFill>
              <a:latin typeface="Avenir"/>
              <a:ea typeface="Avenir"/>
              <a:cs typeface="Avenir"/>
              <a:sym typeface="Avenir"/>
            </a:endParaRPr>
          </a:p>
          <a:p>
            <a:pPr indent="0" lvl="0" marL="1371600" marR="0" rtl="0" algn="l">
              <a:lnSpc>
                <a:spcPct val="100000"/>
              </a:lnSpc>
              <a:spcBef>
                <a:spcPts val="0"/>
              </a:spcBef>
              <a:spcAft>
                <a:spcPts val="0"/>
              </a:spcAft>
              <a:buClr>
                <a:srgbClr val="000000"/>
              </a:buClr>
              <a:buSzPts val="1400"/>
              <a:buFont typeface="Arial"/>
              <a:buNone/>
            </a:pPr>
            <a:r>
              <a:rPr b="0" i="0" lang="en-GB" sz="1400" u="none" cap="none" strike="noStrike">
                <a:solidFill>
                  <a:srgbClr val="7F7F7F"/>
                </a:solidFill>
                <a:latin typeface="Avenir"/>
                <a:ea typeface="Avenir"/>
                <a:cs typeface="Avenir"/>
                <a:sym typeface="Avenir"/>
              </a:rPr>
              <a:t>…learners can understand and articulate their progress in a rigorous, future-focused and holistic way.</a:t>
            </a:r>
            <a:endParaRPr b="0" i="0" sz="1400" u="none" cap="none" strike="noStrike">
              <a:solidFill>
                <a:srgbClr val="7F7F7F"/>
              </a:solidFill>
              <a:latin typeface="Avenir"/>
              <a:ea typeface="Avenir"/>
              <a:cs typeface="Avenir"/>
              <a:sym typeface="Avenir"/>
            </a:endParaRPr>
          </a:p>
          <a:p>
            <a:pPr indent="0" lvl="0" marL="13716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Avenir"/>
              <a:ea typeface="Avenir"/>
              <a:cs typeface="Avenir"/>
              <a:sym typeface="Avenir"/>
            </a:endParaRPr>
          </a:p>
          <a:p>
            <a:pPr indent="0" lvl="0" marL="1371600" marR="0" rtl="0" algn="l">
              <a:lnSpc>
                <a:spcPct val="100000"/>
              </a:lnSpc>
              <a:spcBef>
                <a:spcPts val="0"/>
              </a:spcBef>
              <a:spcAft>
                <a:spcPts val="0"/>
              </a:spcAft>
              <a:buClr>
                <a:srgbClr val="000000"/>
              </a:buClr>
              <a:buSzPts val="1400"/>
              <a:buFont typeface="Arial"/>
              <a:buNone/>
            </a:pPr>
            <a:r>
              <a:rPr b="0" i="0" lang="en-GB" sz="1400" u="none" cap="none" strike="noStrike">
                <a:solidFill>
                  <a:srgbClr val="7F7F7F"/>
                </a:solidFill>
                <a:latin typeface="Avenir"/>
                <a:ea typeface="Avenir"/>
                <a:cs typeface="Avenir"/>
                <a:sym typeface="Avenir"/>
              </a:rPr>
              <a:t>…learning providers can connect and align their provision more coherently, particularly towards specific destinations.</a:t>
            </a:r>
            <a:endParaRPr b="0" i="0" sz="1400" u="none" cap="none" strike="noStrike">
              <a:solidFill>
                <a:srgbClr val="7F7F7F"/>
              </a:solidFill>
              <a:latin typeface="Avenir"/>
              <a:ea typeface="Avenir"/>
              <a:cs typeface="Avenir"/>
              <a:sym typeface="Avenir"/>
            </a:endParaRPr>
          </a:p>
          <a:p>
            <a:pPr indent="0" lvl="0" marL="13716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Avenir"/>
              <a:ea typeface="Avenir"/>
              <a:cs typeface="Avenir"/>
              <a:sym typeface="Avenir"/>
            </a:endParaRPr>
          </a:p>
          <a:p>
            <a:pPr indent="0" lvl="0" marL="1371600" marR="0" rtl="0" algn="l">
              <a:lnSpc>
                <a:spcPct val="100000"/>
              </a:lnSpc>
              <a:spcBef>
                <a:spcPts val="0"/>
              </a:spcBef>
              <a:spcAft>
                <a:spcPts val="0"/>
              </a:spcAft>
              <a:buClr>
                <a:srgbClr val="000000"/>
              </a:buClr>
              <a:buSzPts val="1400"/>
              <a:buFont typeface="Arial"/>
              <a:buNone/>
            </a:pPr>
            <a:r>
              <a:rPr b="0" i="0" lang="en-GB" sz="1400" u="none" cap="none" strike="noStrike">
                <a:solidFill>
                  <a:srgbClr val="7F7F7F"/>
                </a:solidFill>
                <a:latin typeface="Avenir"/>
                <a:ea typeface="Avenir"/>
                <a:cs typeface="Avenir"/>
                <a:sym typeface="Avenir"/>
              </a:rPr>
              <a:t>…destination providers can signpost the right combinations of knowledge, skills, attitudes and values needed for learners to progress towards a specific destination.</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Avenir"/>
              <a:ea typeface="Avenir"/>
              <a:cs typeface="Avenir"/>
              <a:sym typeface="Avenir"/>
            </a:endParaRPr>
          </a:p>
        </p:txBody>
      </p:sp>
      <p:pic>
        <p:nvPicPr>
          <p:cNvPr id="354" name="Google Shape;354;p48"/>
          <p:cNvPicPr preferRelativeResize="0"/>
          <p:nvPr/>
        </p:nvPicPr>
        <p:blipFill rotWithShape="1">
          <a:blip r:embed="rId4">
            <a:alphaModFix/>
          </a:blip>
          <a:srcRect b="30299" l="6267" r="85573" t="31851"/>
          <a:stretch/>
        </p:blipFill>
        <p:spPr>
          <a:xfrm>
            <a:off x="1422250" y="2910250"/>
            <a:ext cx="355249" cy="439934"/>
          </a:xfrm>
          <a:prstGeom prst="rect">
            <a:avLst/>
          </a:prstGeom>
          <a:noFill/>
          <a:ln>
            <a:noFill/>
          </a:ln>
        </p:spPr>
      </p:pic>
      <p:pic>
        <p:nvPicPr>
          <p:cNvPr id="355" name="Google Shape;355;p48"/>
          <p:cNvPicPr preferRelativeResize="0"/>
          <p:nvPr/>
        </p:nvPicPr>
        <p:blipFill rotWithShape="1">
          <a:blip r:embed="rId5">
            <a:alphaModFix/>
          </a:blip>
          <a:srcRect b="30299" l="6267" r="85573" t="31851"/>
          <a:stretch/>
        </p:blipFill>
        <p:spPr>
          <a:xfrm>
            <a:off x="1422250" y="3581645"/>
            <a:ext cx="355249" cy="439934"/>
          </a:xfrm>
          <a:prstGeom prst="rect">
            <a:avLst/>
          </a:prstGeom>
          <a:noFill/>
          <a:ln>
            <a:noFill/>
          </a:ln>
        </p:spPr>
      </p:pic>
      <p:pic>
        <p:nvPicPr>
          <p:cNvPr id="356" name="Google Shape;356;p48"/>
          <p:cNvPicPr preferRelativeResize="0"/>
          <p:nvPr/>
        </p:nvPicPr>
        <p:blipFill rotWithShape="1">
          <a:blip r:embed="rId6">
            <a:alphaModFix/>
          </a:blip>
          <a:srcRect b="30299" l="6267" r="85573" t="31851"/>
          <a:stretch/>
        </p:blipFill>
        <p:spPr>
          <a:xfrm>
            <a:off x="1422250" y="4253040"/>
            <a:ext cx="355249" cy="43993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49"/>
          <p:cNvPicPr preferRelativeResize="0"/>
          <p:nvPr/>
        </p:nvPicPr>
        <p:blipFill rotWithShape="1">
          <a:blip r:embed="rId3">
            <a:alphaModFix/>
          </a:blip>
          <a:srcRect b="0" l="1688" r="1279" t="0"/>
          <a:stretch/>
        </p:blipFill>
        <p:spPr>
          <a:xfrm>
            <a:off x="0" y="0"/>
            <a:ext cx="9144000" cy="847920"/>
          </a:xfrm>
          <a:prstGeom prst="rect">
            <a:avLst/>
          </a:prstGeom>
          <a:noFill/>
          <a:ln>
            <a:noFill/>
          </a:ln>
        </p:spPr>
      </p:pic>
      <p:sp>
        <p:nvSpPr>
          <p:cNvPr id="362" name="Google Shape;362;p49"/>
          <p:cNvSpPr txBox="1"/>
          <p:nvPr/>
        </p:nvSpPr>
        <p:spPr>
          <a:xfrm>
            <a:off x="460950" y="1005925"/>
            <a:ext cx="8227500" cy="382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GB" sz="1400" u="none" cap="none" strike="noStrike">
                <a:solidFill>
                  <a:srgbClr val="7F7F7F"/>
                </a:solidFill>
                <a:latin typeface="Avenir"/>
                <a:ea typeface="Avenir"/>
                <a:cs typeface="Avenir"/>
                <a:sym typeface="Avenir"/>
              </a:rPr>
              <a:t>A Cities of Learning pathway comes in three different forms:</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7F7F7F"/>
              </a:solidFill>
              <a:latin typeface="Avenir"/>
              <a:ea typeface="Avenir"/>
              <a:cs typeface="Avenir"/>
              <a:sym typeface="Avenir"/>
            </a:endParaRPr>
          </a:p>
          <a:p>
            <a:pPr indent="0" lvl="0" marL="1828800" marR="0" rtl="0" algn="l">
              <a:lnSpc>
                <a:spcPct val="100000"/>
              </a:lnSpc>
              <a:spcBef>
                <a:spcPts val="0"/>
              </a:spcBef>
              <a:spcAft>
                <a:spcPts val="0"/>
              </a:spcAft>
              <a:buClr>
                <a:schemeClr val="dk1"/>
              </a:buClr>
              <a:buSzPts val="1100"/>
              <a:buFont typeface="Arial"/>
              <a:buNone/>
            </a:pPr>
            <a:r>
              <a:rPr b="1" i="0" lang="en-GB" sz="1400" u="none" cap="none" strike="noStrike">
                <a:solidFill>
                  <a:srgbClr val="7F7F7F"/>
                </a:solidFill>
                <a:latin typeface="Avenir"/>
                <a:ea typeface="Avenir"/>
                <a:cs typeface="Avenir"/>
                <a:sym typeface="Avenir"/>
              </a:rPr>
              <a:t>Interest-driven pathways </a:t>
            </a:r>
            <a:r>
              <a:rPr b="0" i="0" lang="en-GB" sz="1400" u="none" cap="none" strike="noStrike">
                <a:solidFill>
                  <a:srgbClr val="7F7F7F"/>
                </a:solidFill>
                <a:latin typeface="Avenir"/>
                <a:ea typeface="Avenir"/>
                <a:cs typeface="Avenir"/>
                <a:sym typeface="Avenir"/>
              </a:rPr>
              <a:t>- learners create their own pathways by exploring learning experiences they find interesting.</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7F7F7F"/>
              </a:solidFill>
              <a:latin typeface="Avenir"/>
              <a:ea typeface="Avenir"/>
              <a:cs typeface="Avenir"/>
              <a:sym typeface="Avenir"/>
            </a:endParaRPr>
          </a:p>
          <a:p>
            <a:pPr indent="0" lvl="0" marL="1828800" marR="0" rtl="0" algn="l">
              <a:lnSpc>
                <a:spcPct val="100000"/>
              </a:lnSpc>
              <a:spcBef>
                <a:spcPts val="0"/>
              </a:spcBef>
              <a:spcAft>
                <a:spcPts val="0"/>
              </a:spcAft>
              <a:buClr>
                <a:schemeClr val="dk1"/>
              </a:buClr>
              <a:buSzPts val="1100"/>
              <a:buFont typeface="Arial"/>
              <a:buNone/>
            </a:pPr>
            <a:r>
              <a:t/>
            </a:r>
            <a:endParaRPr b="0" i="0" sz="1400" u="none" cap="none" strike="noStrike">
              <a:solidFill>
                <a:srgbClr val="7F7F7F"/>
              </a:solidFill>
              <a:latin typeface="Avenir"/>
              <a:ea typeface="Avenir"/>
              <a:cs typeface="Avenir"/>
              <a:sym typeface="Avenir"/>
            </a:endParaRPr>
          </a:p>
          <a:p>
            <a:pPr indent="0" lvl="0" marL="1828800" marR="0" rtl="0" algn="l">
              <a:lnSpc>
                <a:spcPct val="100000"/>
              </a:lnSpc>
              <a:spcBef>
                <a:spcPts val="0"/>
              </a:spcBef>
              <a:spcAft>
                <a:spcPts val="0"/>
              </a:spcAft>
              <a:buClr>
                <a:schemeClr val="dk1"/>
              </a:buClr>
              <a:buSzPts val="1100"/>
              <a:buFont typeface="Arial"/>
              <a:buNone/>
            </a:pPr>
            <a:r>
              <a:rPr b="1" i="0" lang="en-GB" sz="1400" u="none" cap="none" strike="noStrike">
                <a:solidFill>
                  <a:srgbClr val="7F7F7F"/>
                </a:solidFill>
                <a:latin typeface="Avenir"/>
                <a:ea typeface="Avenir"/>
                <a:cs typeface="Avenir"/>
                <a:sym typeface="Avenir"/>
              </a:rPr>
              <a:t>Destination-driven pathways (predetermined)</a:t>
            </a:r>
            <a:r>
              <a:rPr b="0" i="0" lang="en-GB" sz="1400" u="none" cap="none" strike="noStrike">
                <a:solidFill>
                  <a:srgbClr val="7F7F7F"/>
                </a:solidFill>
                <a:latin typeface="Avenir"/>
                <a:ea typeface="Avenir"/>
                <a:cs typeface="Avenir"/>
                <a:sym typeface="Avenir"/>
              </a:rPr>
              <a:t> - learning providers and destination providers design a combination of learning experiences that unlock a specific opportunity. </a:t>
            </a:r>
            <a:endParaRPr b="0" i="0" sz="1400" u="none" cap="none" strike="noStrike">
              <a:solidFill>
                <a:srgbClr val="7F7F7F"/>
              </a:solidFill>
              <a:latin typeface="Avenir"/>
              <a:ea typeface="Avenir"/>
              <a:cs typeface="Avenir"/>
              <a:sym typeface="Avenir"/>
            </a:endParaRPr>
          </a:p>
          <a:p>
            <a:pPr indent="0" lvl="0" marL="1828800" marR="0" rtl="0" algn="l">
              <a:lnSpc>
                <a:spcPct val="100000"/>
              </a:lnSpc>
              <a:spcBef>
                <a:spcPts val="0"/>
              </a:spcBef>
              <a:spcAft>
                <a:spcPts val="0"/>
              </a:spcAft>
              <a:buClr>
                <a:schemeClr val="dk1"/>
              </a:buClr>
              <a:buSzPts val="1100"/>
              <a:buFont typeface="Arial"/>
              <a:buNone/>
            </a:pPr>
            <a:r>
              <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7F7F7F"/>
              </a:solidFill>
              <a:latin typeface="Avenir"/>
              <a:ea typeface="Avenir"/>
              <a:cs typeface="Avenir"/>
              <a:sym typeface="Avenir"/>
            </a:endParaRPr>
          </a:p>
          <a:p>
            <a:pPr indent="0" lvl="0" marL="1828800" marR="0" rtl="0" algn="l">
              <a:lnSpc>
                <a:spcPct val="100000"/>
              </a:lnSpc>
              <a:spcBef>
                <a:spcPts val="0"/>
              </a:spcBef>
              <a:spcAft>
                <a:spcPts val="0"/>
              </a:spcAft>
              <a:buClr>
                <a:schemeClr val="dk1"/>
              </a:buClr>
              <a:buSzPts val="1100"/>
              <a:buFont typeface="Arial"/>
              <a:buNone/>
            </a:pPr>
            <a:r>
              <a:rPr b="1" i="0" lang="en-GB" sz="1400" u="none" cap="none" strike="noStrike">
                <a:solidFill>
                  <a:srgbClr val="7F7F7F"/>
                </a:solidFill>
                <a:latin typeface="Avenir"/>
                <a:ea typeface="Avenir"/>
                <a:cs typeface="Avenir"/>
                <a:sym typeface="Avenir"/>
              </a:rPr>
              <a:t>Destination-driven pathways (rules-based engine)</a:t>
            </a:r>
            <a:r>
              <a:rPr b="0" i="0" lang="en-GB" sz="1400" u="none" cap="none" strike="noStrike">
                <a:solidFill>
                  <a:srgbClr val="7F7F7F"/>
                </a:solidFill>
                <a:latin typeface="Avenir"/>
                <a:ea typeface="Avenir"/>
                <a:cs typeface="Avenir"/>
                <a:sym typeface="Avenir"/>
              </a:rPr>
              <a:t> - the Cities of Learning App suggests a variety of learning experiences that learners can select from to progress them towards a chosen destination. </a:t>
            </a:r>
            <a:endParaRPr b="0" i="0" sz="1400" u="none" cap="none" strike="noStrike">
              <a:solidFill>
                <a:srgbClr val="7F7F7F"/>
              </a:solidFill>
              <a:latin typeface="Avenir"/>
              <a:ea typeface="Avenir"/>
              <a:cs typeface="Avenir"/>
              <a:sym typeface="Avenir"/>
            </a:endParaRPr>
          </a:p>
          <a:p>
            <a:pPr indent="0" lvl="0" marL="1828800" marR="0" rtl="0" algn="l">
              <a:lnSpc>
                <a:spcPct val="100000"/>
              </a:lnSpc>
              <a:spcBef>
                <a:spcPts val="0"/>
              </a:spcBef>
              <a:spcAft>
                <a:spcPts val="0"/>
              </a:spcAft>
              <a:buClr>
                <a:schemeClr val="dk1"/>
              </a:buClr>
              <a:buSzPts val="1100"/>
              <a:buFont typeface="Arial"/>
              <a:buNone/>
            </a:pPr>
            <a:r>
              <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Avenir"/>
              <a:ea typeface="Avenir"/>
              <a:cs typeface="Avenir"/>
              <a:sym typeface="Avenir"/>
            </a:endParaRPr>
          </a:p>
        </p:txBody>
      </p:sp>
      <p:pic>
        <p:nvPicPr>
          <p:cNvPr id="363" name="Google Shape;363;p49"/>
          <p:cNvPicPr preferRelativeResize="0"/>
          <p:nvPr/>
        </p:nvPicPr>
        <p:blipFill rotWithShape="1">
          <a:blip r:embed="rId4">
            <a:alphaModFix/>
          </a:blip>
          <a:srcRect b="30299" l="6267" r="85573" t="31851"/>
          <a:stretch/>
        </p:blipFill>
        <p:spPr>
          <a:xfrm>
            <a:off x="1589126" y="1556625"/>
            <a:ext cx="536276" cy="664115"/>
          </a:xfrm>
          <a:prstGeom prst="rect">
            <a:avLst/>
          </a:prstGeom>
          <a:noFill/>
          <a:ln>
            <a:noFill/>
          </a:ln>
        </p:spPr>
      </p:pic>
      <p:pic>
        <p:nvPicPr>
          <p:cNvPr id="364" name="Google Shape;364;p49"/>
          <p:cNvPicPr preferRelativeResize="0"/>
          <p:nvPr/>
        </p:nvPicPr>
        <p:blipFill rotWithShape="1">
          <a:blip r:embed="rId5">
            <a:alphaModFix/>
          </a:blip>
          <a:srcRect b="30299" l="6267" r="85573" t="31851"/>
          <a:stretch/>
        </p:blipFill>
        <p:spPr>
          <a:xfrm>
            <a:off x="1589126" y="2586067"/>
            <a:ext cx="536276" cy="664115"/>
          </a:xfrm>
          <a:prstGeom prst="rect">
            <a:avLst/>
          </a:prstGeom>
          <a:noFill/>
          <a:ln>
            <a:noFill/>
          </a:ln>
        </p:spPr>
      </p:pic>
      <p:pic>
        <p:nvPicPr>
          <p:cNvPr id="365" name="Google Shape;365;p49"/>
          <p:cNvPicPr preferRelativeResize="0"/>
          <p:nvPr/>
        </p:nvPicPr>
        <p:blipFill rotWithShape="1">
          <a:blip r:embed="rId6">
            <a:alphaModFix/>
          </a:blip>
          <a:srcRect b="30299" l="6267" r="85573" t="31851"/>
          <a:stretch/>
        </p:blipFill>
        <p:spPr>
          <a:xfrm>
            <a:off x="1589126" y="3615510"/>
            <a:ext cx="536276" cy="66411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50"/>
          <p:cNvPicPr preferRelativeResize="0"/>
          <p:nvPr/>
        </p:nvPicPr>
        <p:blipFill rotWithShape="1">
          <a:blip r:embed="rId3">
            <a:alphaModFix/>
          </a:blip>
          <a:srcRect b="65308" l="0" r="0" t="8833"/>
          <a:stretch/>
        </p:blipFill>
        <p:spPr>
          <a:xfrm>
            <a:off x="0" y="1"/>
            <a:ext cx="9144003" cy="1005924"/>
          </a:xfrm>
          <a:prstGeom prst="rect">
            <a:avLst/>
          </a:prstGeom>
          <a:noFill/>
          <a:ln>
            <a:noFill/>
          </a:ln>
        </p:spPr>
      </p:pic>
      <p:pic>
        <p:nvPicPr>
          <p:cNvPr descr="A close up of a logo&#10;&#10;Description automatically generated" id="371" name="Google Shape;371;p50"/>
          <p:cNvPicPr preferRelativeResize="0"/>
          <p:nvPr/>
        </p:nvPicPr>
        <p:blipFill rotWithShape="1">
          <a:blip r:embed="rId4">
            <a:alphaModFix/>
          </a:blip>
          <a:srcRect b="0" l="0" r="0" t="0"/>
          <a:stretch/>
        </p:blipFill>
        <p:spPr>
          <a:xfrm>
            <a:off x="8806" y="-4332"/>
            <a:ext cx="9143713"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75" name="Shape 375"/>
        <p:cNvGrpSpPr/>
        <p:nvPr/>
      </p:nvGrpSpPr>
      <p:grpSpPr>
        <a:xfrm>
          <a:off x="0" y="0"/>
          <a:ext cx="0" cy="0"/>
          <a:chOff x="0" y="0"/>
          <a:chExt cx="0" cy="0"/>
        </a:xfrm>
      </p:grpSpPr>
      <p:sp>
        <p:nvSpPr>
          <p:cNvPr id="376" name="Google Shape;376;p51"/>
          <p:cNvSpPr/>
          <p:nvPr/>
        </p:nvSpPr>
        <p:spPr>
          <a:xfrm>
            <a:off x="4282925" y="2484875"/>
            <a:ext cx="1326000" cy="1148700"/>
          </a:xfrm>
          <a:prstGeom prst="hexagon">
            <a:avLst>
              <a:gd fmla="val 25000" name="adj"/>
              <a:gd fmla="val 115470" name="vf"/>
            </a:avLst>
          </a:prstGeom>
          <a:solidFill>
            <a:srgbClr val="E61E8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1"/>
          <p:cNvPicPr preferRelativeResize="0"/>
          <p:nvPr/>
        </p:nvPicPr>
        <p:blipFill rotWithShape="1">
          <a:blip r:embed="rId3">
            <a:alphaModFix/>
          </a:blip>
          <a:srcRect b="0" l="0" r="0" t="0"/>
          <a:stretch/>
        </p:blipFill>
        <p:spPr>
          <a:xfrm>
            <a:off x="4455763" y="2572338"/>
            <a:ext cx="973800" cy="973800"/>
          </a:xfrm>
          <a:prstGeom prst="rect">
            <a:avLst/>
          </a:prstGeom>
          <a:noFill/>
          <a:ln>
            <a:noFill/>
          </a:ln>
          <a:effectLst>
            <a:outerShdw blurRad="57150" rotWithShape="0" algn="bl" dir="5400000" dist="19050">
              <a:srgbClr val="000000">
                <a:alpha val="49411"/>
              </a:srgbClr>
            </a:outerShdw>
          </a:effectLst>
        </p:spPr>
      </p:pic>
      <p:sp>
        <p:nvSpPr>
          <p:cNvPr id="378" name="Google Shape;378;p51"/>
          <p:cNvSpPr/>
          <p:nvPr/>
        </p:nvSpPr>
        <p:spPr>
          <a:xfrm>
            <a:off x="177000" y="825675"/>
            <a:ext cx="8790000" cy="1126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9" name="Google Shape;379;p51"/>
          <p:cNvCxnSpPr>
            <a:stCxn id="380" idx="0"/>
          </p:cNvCxnSpPr>
          <p:nvPr/>
        </p:nvCxnSpPr>
        <p:spPr>
          <a:xfrm>
            <a:off x="2569125" y="1540800"/>
            <a:ext cx="0" cy="1019400"/>
          </a:xfrm>
          <a:prstGeom prst="straightConnector1">
            <a:avLst/>
          </a:prstGeom>
          <a:noFill/>
          <a:ln cap="flat" cmpd="sng" w="19050">
            <a:solidFill>
              <a:srgbClr val="9DB9CA"/>
            </a:solidFill>
            <a:prstDash val="solid"/>
            <a:round/>
            <a:headEnd len="sm" w="sm" type="none"/>
            <a:tailEnd len="sm" w="sm" type="none"/>
          </a:ln>
        </p:spPr>
      </p:cxnSp>
      <p:pic>
        <p:nvPicPr>
          <p:cNvPr id="381" name="Google Shape;381;p51"/>
          <p:cNvPicPr preferRelativeResize="0"/>
          <p:nvPr/>
        </p:nvPicPr>
        <p:blipFill rotWithShape="1">
          <a:blip r:embed="rId4">
            <a:alphaModFix/>
          </a:blip>
          <a:srcRect b="0" l="0" r="0" t="0"/>
          <a:stretch/>
        </p:blipFill>
        <p:spPr>
          <a:xfrm>
            <a:off x="7354450" y="2397637"/>
            <a:ext cx="1114200" cy="1089000"/>
          </a:xfrm>
          <a:prstGeom prst="rect">
            <a:avLst/>
          </a:prstGeom>
          <a:noFill/>
          <a:ln>
            <a:noFill/>
          </a:ln>
        </p:spPr>
      </p:pic>
      <p:sp>
        <p:nvSpPr>
          <p:cNvPr id="382" name="Google Shape;382;p51"/>
          <p:cNvSpPr txBox="1"/>
          <p:nvPr/>
        </p:nvSpPr>
        <p:spPr>
          <a:xfrm>
            <a:off x="6942575" y="1089375"/>
            <a:ext cx="1393500" cy="6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FFFFFF"/>
                </a:solidFill>
                <a:latin typeface="Gill Sans"/>
                <a:ea typeface="Gill Sans"/>
                <a:cs typeface="Gill Sans"/>
                <a:sym typeface="Gill Sans"/>
              </a:rPr>
              <a:t>Knowledge</a:t>
            </a:r>
            <a:endParaRPr b="0" i="0" sz="1200" u="none" cap="none" strike="noStrike">
              <a:solidFill>
                <a:srgbClr val="FFFFFF"/>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FFFFFF"/>
                </a:solidFill>
                <a:latin typeface="Gill Sans"/>
                <a:ea typeface="Gill Sans"/>
                <a:cs typeface="Gill Sans"/>
                <a:sym typeface="Gill Sans"/>
              </a:rPr>
              <a:t>Skills</a:t>
            </a:r>
            <a:endParaRPr b="0" i="0" sz="1200" u="none" cap="none" strike="noStrike">
              <a:solidFill>
                <a:srgbClr val="FFFFFF"/>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FFFFFF"/>
                </a:solidFill>
                <a:latin typeface="Gill Sans"/>
                <a:ea typeface="Gill Sans"/>
                <a:cs typeface="Gill Sans"/>
                <a:sym typeface="Gill Sans"/>
              </a:rPr>
              <a:t>Attitudes &amp; Values</a:t>
            </a:r>
            <a:br>
              <a:rPr b="0" i="0" lang="en-GB" sz="1400" u="none" cap="none" strike="noStrike">
                <a:solidFill>
                  <a:srgbClr val="000000"/>
                </a:solidFill>
                <a:latin typeface="Gill Sans"/>
                <a:ea typeface="Gill Sans"/>
                <a:cs typeface="Gill Sans"/>
                <a:sym typeface="Gill Sans"/>
              </a:rPr>
            </a:br>
            <a:endParaRPr b="0" i="0" sz="1400" u="none" cap="none" strike="noStrike">
              <a:solidFill>
                <a:srgbClr val="000000"/>
              </a:solidFill>
              <a:latin typeface="Gill Sans"/>
              <a:ea typeface="Gill Sans"/>
              <a:cs typeface="Gill Sans"/>
              <a:sym typeface="Gill Sans"/>
            </a:endParaRPr>
          </a:p>
        </p:txBody>
      </p:sp>
      <p:sp>
        <p:nvSpPr>
          <p:cNvPr id="383" name="Google Shape;383;p51"/>
          <p:cNvSpPr txBox="1"/>
          <p:nvPr/>
        </p:nvSpPr>
        <p:spPr>
          <a:xfrm>
            <a:off x="7248550" y="3535300"/>
            <a:ext cx="1326000" cy="97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Gill Sans"/>
                <a:ea typeface="Gill Sans"/>
                <a:cs typeface="Gill Sans"/>
                <a:sym typeface="Gill Sans"/>
              </a:rPr>
              <a:t>Destinations:</a:t>
            </a:r>
            <a:endParaRPr b="0" i="0" sz="12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venir"/>
                <a:ea typeface="Avenir"/>
                <a:cs typeface="Avenir"/>
                <a:sym typeface="Avenir"/>
              </a:rPr>
              <a:t>- Education</a:t>
            </a:r>
            <a:endParaRPr b="0" i="0" sz="10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venir"/>
                <a:ea typeface="Avenir"/>
                <a:cs typeface="Avenir"/>
                <a:sym typeface="Avenir"/>
              </a:rPr>
              <a:t>- Enterprise</a:t>
            </a:r>
            <a:br>
              <a:rPr b="0" i="0" lang="en-GB" sz="1000" u="none" cap="none" strike="noStrike">
                <a:solidFill>
                  <a:srgbClr val="000000"/>
                </a:solidFill>
                <a:latin typeface="Avenir"/>
                <a:ea typeface="Avenir"/>
                <a:cs typeface="Avenir"/>
                <a:sym typeface="Avenir"/>
              </a:rPr>
            </a:br>
            <a:r>
              <a:rPr b="0" i="0" lang="en-GB" sz="1000" u="none" cap="none" strike="noStrike">
                <a:solidFill>
                  <a:srgbClr val="000000"/>
                </a:solidFill>
                <a:latin typeface="Avenir"/>
                <a:ea typeface="Avenir"/>
                <a:cs typeface="Avenir"/>
                <a:sym typeface="Avenir"/>
              </a:rPr>
              <a:t>- Employment</a:t>
            </a:r>
            <a:endParaRPr b="0" i="0" sz="10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venir"/>
                <a:ea typeface="Avenir"/>
                <a:cs typeface="Avenir"/>
                <a:sym typeface="Avenir"/>
              </a:rPr>
              <a:t>- Civic Engagement</a:t>
            </a:r>
            <a:br>
              <a:rPr b="0" i="0" lang="en-GB" sz="1400" u="none" cap="none" strike="noStrike">
                <a:solidFill>
                  <a:srgbClr val="000000"/>
                </a:solidFill>
                <a:latin typeface="Gill Sans"/>
                <a:ea typeface="Gill Sans"/>
                <a:cs typeface="Gill Sans"/>
                <a:sym typeface="Gill Sans"/>
              </a:rPr>
            </a:br>
            <a:endParaRPr b="0" i="0" sz="1400" u="none" cap="none" strike="noStrike">
              <a:solidFill>
                <a:srgbClr val="000000"/>
              </a:solidFill>
              <a:latin typeface="Gill Sans"/>
              <a:ea typeface="Gill Sans"/>
              <a:cs typeface="Gill Sans"/>
              <a:sym typeface="Gill Sans"/>
            </a:endParaRPr>
          </a:p>
        </p:txBody>
      </p:sp>
      <p:pic>
        <p:nvPicPr>
          <p:cNvPr id="384" name="Google Shape;384;p51"/>
          <p:cNvPicPr preferRelativeResize="0"/>
          <p:nvPr/>
        </p:nvPicPr>
        <p:blipFill rotWithShape="1">
          <a:blip r:embed="rId5">
            <a:alphaModFix/>
          </a:blip>
          <a:srcRect b="0" l="0" r="0" t="0"/>
          <a:stretch/>
        </p:blipFill>
        <p:spPr>
          <a:xfrm>
            <a:off x="1805525" y="920312"/>
            <a:ext cx="5164725" cy="780088"/>
          </a:xfrm>
          <a:prstGeom prst="rect">
            <a:avLst/>
          </a:prstGeom>
          <a:noFill/>
          <a:ln>
            <a:noFill/>
          </a:ln>
        </p:spPr>
      </p:pic>
      <p:sp>
        <p:nvSpPr>
          <p:cNvPr id="385" name="Google Shape;385;p51"/>
          <p:cNvSpPr txBox="1"/>
          <p:nvPr/>
        </p:nvSpPr>
        <p:spPr>
          <a:xfrm>
            <a:off x="177000" y="2276825"/>
            <a:ext cx="1548300" cy="89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venir"/>
                <a:ea typeface="Avenir"/>
                <a:cs typeface="Avenir"/>
                <a:sym typeface="Avenir"/>
              </a:rPr>
              <a:t>Formal &amp; informal local learning activities </a:t>
            </a:r>
            <a:r>
              <a:rPr b="0" i="0" lang="en-GB" sz="1100" u="sng" cap="none" strike="noStrike">
                <a:solidFill>
                  <a:srgbClr val="000000"/>
                </a:solidFill>
                <a:latin typeface="Avenir"/>
                <a:ea typeface="Avenir"/>
                <a:cs typeface="Avenir"/>
                <a:sym typeface="Avenir"/>
              </a:rPr>
              <a:t>based </a:t>
            </a:r>
            <a:br>
              <a:rPr b="0" i="0" lang="en-GB" sz="1100" u="sng" cap="none" strike="noStrike">
                <a:solidFill>
                  <a:srgbClr val="000000"/>
                </a:solidFill>
                <a:latin typeface="Avenir"/>
                <a:ea typeface="Avenir"/>
                <a:cs typeface="Avenir"/>
                <a:sym typeface="Avenir"/>
              </a:rPr>
            </a:br>
            <a:r>
              <a:rPr b="0" i="0" lang="en-GB" sz="1100" u="sng" cap="none" strike="noStrike">
                <a:solidFill>
                  <a:srgbClr val="000000"/>
                </a:solidFill>
                <a:latin typeface="Avenir"/>
                <a:ea typeface="Avenir"/>
                <a:cs typeface="Avenir"/>
                <a:sym typeface="Avenir"/>
              </a:rPr>
              <a:t>on learner’s interests: </a:t>
            </a:r>
            <a:br>
              <a:rPr b="0" i="0" lang="en-GB" sz="1100" u="none" cap="none" strike="noStrike">
                <a:solidFill>
                  <a:srgbClr val="000000"/>
                </a:solidFill>
                <a:latin typeface="Avenir"/>
                <a:ea typeface="Avenir"/>
                <a:cs typeface="Avenir"/>
                <a:sym typeface="Avenir"/>
              </a:rPr>
            </a:br>
            <a:br>
              <a:rPr b="0" i="0" lang="en-GB" sz="1100" u="none" cap="none" strike="noStrike">
                <a:solidFill>
                  <a:srgbClr val="000000"/>
                </a:solidFill>
                <a:latin typeface="Avenir"/>
                <a:ea typeface="Avenir"/>
                <a:cs typeface="Avenir"/>
                <a:sym typeface="Avenir"/>
              </a:rPr>
            </a:br>
            <a:endParaRPr b="0" i="0" sz="1100" u="none" cap="none" strike="noStrike">
              <a:solidFill>
                <a:srgbClr val="000000"/>
              </a:solidFill>
              <a:latin typeface="Avenir"/>
              <a:ea typeface="Avenir"/>
              <a:cs typeface="Avenir"/>
              <a:sym typeface="Avenir"/>
            </a:endParaRPr>
          </a:p>
        </p:txBody>
      </p:sp>
      <p:sp>
        <p:nvSpPr>
          <p:cNvPr id="386" name="Google Shape;386;p51"/>
          <p:cNvSpPr txBox="1"/>
          <p:nvPr/>
        </p:nvSpPr>
        <p:spPr>
          <a:xfrm>
            <a:off x="151050" y="89400"/>
            <a:ext cx="8841900" cy="6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venir"/>
                <a:ea typeface="Avenir"/>
                <a:cs typeface="Avenir"/>
                <a:sym typeface="Avenir"/>
              </a:rPr>
              <a:t>INTEREST - DRIVEN PATHWAY</a:t>
            </a:r>
            <a:br>
              <a:rPr b="1" i="0" lang="en-GB" sz="1200" u="none" cap="none" strike="noStrike">
                <a:solidFill>
                  <a:srgbClr val="000000"/>
                </a:solidFill>
                <a:latin typeface="Avenir"/>
                <a:ea typeface="Avenir"/>
                <a:cs typeface="Avenir"/>
                <a:sym typeface="Avenir"/>
              </a:rPr>
            </a:br>
            <a:r>
              <a:rPr b="0" i="0" lang="en-GB" sz="1200" u="none" cap="none" strike="noStrike">
                <a:solidFill>
                  <a:srgbClr val="000000"/>
                </a:solidFill>
                <a:latin typeface="Avenir"/>
                <a:ea typeface="Avenir"/>
                <a:cs typeface="Avenir"/>
                <a:sym typeface="Avenir"/>
              </a:rPr>
              <a:t>Learner creates their own pathway by exploring learning experiences they find interesting</a:t>
            </a:r>
            <a:br>
              <a:rPr b="0" i="0" lang="en-GB" sz="1200" u="none" cap="none" strike="noStrike">
                <a:solidFill>
                  <a:srgbClr val="000000"/>
                </a:solidFill>
                <a:latin typeface="Avenir"/>
                <a:ea typeface="Avenir"/>
                <a:cs typeface="Avenir"/>
                <a:sym typeface="Avenir"/>
              </a:rPr>
            </a:br>
            <a:r>
              <a:rPr b="0" i="0" lang="en-GB" sz="1200" u="none" cap="none" strike="noStrike">
                <a:solidFill>
                  <a:srgbClr val="000000"/>
                </a:solidFill>
                <a:latin typeface="Avenir"/>
                <a:ea typeface="Avenir"/>
                <a:cs typeface="Avenir"/>
                <a:sym typeface="Avenir"/>
              </a:rPr>
              <a:t>A rules based engine suggests activities which fill in knowledge, skills, attitudes and values gaps</a:t>
            </a:r>
            <a:endParaRPr b="0" i="0" sz="1200" u="none" cap="none" strike="noStrike">
              <a:solidFill>
                <a:srgbClr val="000000"/>
              </a:solidFill>
              <a:latin typeface="Avenir"/>
              <a:ea typeface="Avenir"/>
              <a:cs typeface="Avenir"/>
              <a:sym typeface="Avenir"/>
            </a:endParaRPr>
          </a:p>
          <a:p>
            <a:pPr indent="0" lvl="0" marL="0" marR="0" rtl="0" algn="l">
              <a:lnSpc>
                <a:spcPct val="115000"/>
              </a:lnSpc>
              <a:spcBef>
                <a:spcPts val="0"/>
              </a:spcBef>
              <a:spcAft>
                <a:spcPts val="0"/>
              </a:spcAft>
              <a:buClr>
                <a:srgbClr val="000000"/>
              </a:buClr>
              <a:buSzPts val="1000"/>
              <a:buFont typeface="Arial"/>
              <a:buNone/>
            </a:pPr>
            <a:br>
              <a:rPr b="0" i="0" lang="en-GB" sz="1000" u="none" cap="none" strike="noStrike">
                <a:solidFill>
                  <a:srgbClr val="000000"/>
                </a:solidFill>
                <a:latin typeface="Avenir"/>
                <a:ea typeface="Avenir"/>
                <a:cs typeface="Avenir"/>
                <a:sym typeface="Avenir"/>
              </a:rPr>
            </a:br>
            <a:endParaRPr b="0" i="0" sz="1000" u="none" cap="none" strike="noStrike">
              <a:solidFill>
                <a:srgbClr val="000000"/>
              </a:solidFill>
              <a:latin typeface="Avenir"/>
              <a:ea typeface="Avenir"/>
              <a:cs typeface="Avenir"/>
              <a:sym typeface="Avenir"/>
            </a:endParaRPr>
          </a:p>
        </p:txBody>
      </p:sp>
      <p:sp>
        <p:nvSpPr>
          <p:cNvPr id="380" name="Google Shape;380;p51"/>
          <p:cNvSpPr txBox="1"/>
          <p:nvPr/>
        </p:nvSpPr>
        <p:spPr>
          <a:xfrm>
            <a:off x="2138625" y="1540800"/>
            <a:ext cx="861000" cy="159600"/>
          </a:xfrm>
          <a:prstGeom prst="rect">
            <a:avLst/>
          </a:prstGeom>
          <a:solidFill>
            <a:srgbClr val="9DB9C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Gill Sans"/>
                <a:ea typeface="Gill Sans"/>
                <a:cs typeface="Gill Sans"/>
                <a:sym typeface="Gill Sans"/>
              </a:rPr>
              <a:t>KSA Tags</a:t>
            </a:r>
            <a:endParaRPr b="0" i="0" sz="1000" u="none" cap="none" strike="noStrike">
              <a:solidFill>
                <a:srgbClr val="FFFFFF"/>
              </a:solidFill>
              <a:latin typeface="Gill Sans"/>
              <a:ea typeface="Gill Sans"/>
              <a:cs typeface="Gill Sans"/>
              <a:sym typeface="Gill Sans"/>
            </a:endParaRPr>
          </a:p>
        </p:txBody>
      </p:sp>
      <p:sp>
        <p:nvSpPr>
          <p:cNvPr id="387" name="Google Shape;387;p51"/>
          <p:cNvSpPr/>
          <p:nvPr/>
        </p:nvSpPr>
        <p:spPr>
          <a:xfrm>
            <a:off x="1906113" y="2484863"/>
            <a:ext cx="1326000" cy="1148700"/>
          </a:xfrm>
          <a:prstGeom prst="hexagon">
            <a:avLst>
              <a:gd fmla="val 25000" name="adj"/>
              <a:gd fmla="val 115470" name="vf"/>
            </a:avLst>
          </a:prstGeom>
          <a:solidFill>
            <a:srgbClr val="9DB9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51"/>
          <p:cNvSpPr/>
          <p:nvPr/>
        </p:nvSpPr>
        <p:spPr>
          <a:xfrm>
            <a:off x="3094525" y="3054025"/>
            <a:ext cx="1326000" cy="1148700"/>
          </a:xfrm>
          <a:prstGeom prst="hexagon">
            <a:avLst>
              <a:gd fmla="val 25000" name="adj"/>
              <a:gd fmla="val 115470" name="vf"/>
            </a:avLst>
          </a:prstGeom>
          <a:solidFill>
            <a:srgbClr val="DFB4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9" name="Google Shape;389;p51"/>
          <p:cNvPicPr preferRelativeResize="0"/>
          <p:nvPr/>
        </p:nvPicPr>
        <p:blipFill rotWithShape="1">
          <a:blip r:embed="rId6">
            <a:alphaModFix/>
          </a:blip>
          <a:srcRect b="0" l="0" r="0" t="0"/>
          <a:stretch/>
        </p:blipFill>
        <p:spPr>
          <a:xfrm>
            <a:off x="1061850" y="3312588"/>
            <a:ext cx="529800" cy="552006"/>
          </a:xfrm>
          <a:prstGeom prst="rect">
            <a:avLst/>
          </a:prstGeom>
          <a:noFill/>
          <a:ln>
            <a:noFill/>
          </a:ln>
        </p:spPr>
      </p:pic>
      <p:sp>
        <p:nvSpPr>
          <p:cNvPr id="390" name="Google Shape;390;p51"/>
          <p:cNvSpPr/>
          <p:nvPr/>
        </p:nvSpPr>
        <p:spPr>
          <a:xfrm rot="-2700000">
            <a:off x="7724235" y="1729912"/>
            <a:ext cx="374625" cy="374625"/>
          </a:xfrm>
          <a:prstGeom prst="rtTriangl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1" name="Google Shape;391;p51"/>
          <p:cNvCxnSpPr>
            <a:stCxn id="392" idx="0"/>
          </p:cNvCxnSpPr>
          <p:nvPr/>
        </p:nvCxnSpPr>
        <p:spPr>
          <a:xfrm>
            <a:off x="3732350" y="1540800"/>
            <a:ext cx="0" cy="1621500"/>
          </a:xfrm>
          <a:prstGeom prst="straightConnector1">
            <a:avLst/>
          </a:prstGeom>
          <a:noFill/>
          <a:ln cap="flat" cmpd="sng" w="19050">
            <a:solidFill>
              <a:srgbClr val="DFB45A"/>
            </a:solidFill>
            <a:prstDash val="solid"/>
            <a:round/>
            <a:headEnd len="sm" w="sm" type="none"/>
            <a:tailEnd len="sm" w="sm" type="none"/>
          </a:ln>
        </p:spPr>
      </p:cxnSp>
      <p:cxnSp>
        <p:nvCxnSpPr>
          <p:cNvPr id="393" name="Google Shape;393;p51"/>
          <p:cNvCxnSpPr>
            <a:stCxn id="394" idx="0"/>
          </p:cNvCxnSpPr>
          <p:nvPr/>
        </p:nvCxnSpPr>
        <p:spPr>
          <a:xfrm>
            <a:off x="4945925" y="1540800"/>
            <a:ext cx="0" cy="963900"/>
          </a:xfrm>
          <a:prstGeom prst="straightConnector1">
            <a:avLst/>
          </a:prstGeom>
          <a:noFill/>
          <a:ln cap="flat" cmpd="sng" w="19050">
            <a:solidFill>
              <a:srgbClr val="E61E83"/>
            </a:solidFill>
            <a:prstDash val="solid"/>
            <a:round/>
            <a:headEnd len="sm" w="sm" type="none"/>
            <a:tailEnd len="sm" w="sm" type="none"/>
          </a:ln>
        </p:spPr>
      </p:cxnSp>
      <p:cxnSp>
        <p:nvCxnSpPr>
          <p:cNvPr id="395" name="Google Shape;395;p51"/>
          <p:cNvCxnSpPr>
            <a:stCxn id="396" idx="0"/>
          </p:cNvCxnSpPr>
          <p:nvPr/>
        </p:nvCxnSpPr>
        <p:spPr>
          <a:xfrm>
            <a:off x="6159500" y="1540800"/>
            <a:ext cx="0" cy="1581900"/>
          </a:xfrm>
          <a:prstGeom prst="straightConnector1">
            <a:avLst/>
          </a:prstGeom>
          <a:noFill/>
          <a:ln cap="flat" cmpd="sng" w="19050">
            <a:solidFill>
              <a:srgbClr val="6F286A"/>
            </a:solidFill>
            <a:prstDash val="solid"/>
            <a:round/>
            <a:headEnd len="sm" w="sm" type="none"/>
            <a:tailEnd len="sm" w="sm" type="none"/>
          </a:ln>
        </p:spPr>
      </p:cxnSp>
      <p:sp>
        <p:nvSpPr>
          <p:cNvPr id="396" name="Google Shape;396;p51"/>
          <p:cNvSpPr txBox="1"/>
          <p:nvPr/>
        </p:nvSpPr>
        <p:spPr>
          <a:xfrm>
            <a:off x="5729000" y="1540800"/>
            <a:ext cx="861000" cy="159600"/>
          </a:xfrm>
          <a:prstGeom prst="rect">
            <a:avLst/>
          </a:prstGeom>
          <a:solidFill>
            <a:srgbClr val="6F28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Gill Sans"/>
                <a:ea typeface="Gill Sans"/>
                <a:cs typeface="Gill Sans"/>
                <a:sym typeface="Gill Sans"/>
              </a:rPr>
              <a:t>KSA Tags</a:t>
            </a:r>
            <a:endParaRPr b="0" i="0" sz="1000" u="none" cap="none" strike="noStrike">
              <a:solidFill>
                <a:srgbClr val="FFFFFF"/>
              </a:solidFill>
              <a:latin typeface="Gill Sans"/>
              <a:ea typeface="Gill Sans"/>
              <a:cs typeface="Gill Sans"/>
              <a:sym typeface="Gill Sans"/>
            </a:endParaRPr>
          </a:p>
        </p:txBody>
      </p:sp>
      <p:sp>
        <p:nvSpPr>
          <p:cNvPr id="394" name="Google Shape;394;p51"/>
          <p:cNvSpPr txBox="1"/>
          <p:nvPr/>
        </p:nvSpPr>
        <p:spPr>
          <a:xfrm>
            <a:off x="4515425" y="1540800"/>
            <a:ext cx="861000" cy="159600"/>
          </a:xfrm>
          <a:prstGeom prst="rect">
            <a:avLst/>
          </a:prstGeom>
          <a:solidFill>
            <a:srgbClr val="E61E8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Gill Sans"/>
                <a:ea typeface="Gill Sans"/>
                <a:cs typeface="Gill Sans"/>
                <a:sym typeface="Gill Sans"/>
              </a:rPr>
              <a:t>KSA Tags</a:t>
            </a:r>
            <a:endParaRPr b="0" i="0" sz="1000" u="none" cap="none" strike="noStrike">
              <a:solidFill>
                <a:srgbClr val="FFFFFF"/>
              </a:solidFill>
              <a:latin typeface="Gill Sans"/>
              <a:ea typeface="Gill Sans"/>
              <a:cs typeface="Gill Sans"/>
              <a:sym typeface="Gill Sans"/>
            </a:endParaRPr>
          </a:p>
        </p:txBody>
      </p:sp>
      <p:sp>
        <p:nvSpPr>
          <p:cNvPr id="392" name="Google Shape;392;p51"/>
          <p:cNvSpPr txBox="1"/>
          <p:nvPr/>
        </p:nvSpPr>
        <p:spPr>
          <a:xfrm>
            <a:off x="3301850" y="1540800"/>
            <a:ext cx="861000" cy="159600"/>
          </a:xfrm>
          <a:prstGeom prst="rect">
            <a:avLst/>
          </a:prstGeom>
          <a:solidFill>
            <a:srgbClr val="DFB45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Gill Sans"/>
                <a:ea typeface="Gill Sans"/>
                <a:cs typeface="Gill Sans"/>
                <a:sym typeface="Gill Sans"/>
              </a:rPr>
              <a:t>KSA Tags</a:t>
            </a:r>
            <a:endParaRPr b="0" i="0" sz="1000" u="none" cap="none" strike="noStrike">
              <a:solidFill>
                <a:srgbClr val="FFFFFF"/>
              </a:solidFill>
              <a:latin typeface="Gill Sans"/>
              <a:ea typeface="Gill Sans"/>
              <a:cs typeface="Gill Sans"/>
              <a:sym typeface="Gill Sans"/>
            </a:endParaRPr>
          </a:p>
        </p:txBody>
      </p:sp>
      <p:sp>
        <p:nvSpPr>
          <p:cNvPr id="397" name="Google Shape;397;p51"/>
          <p:cNvSpPr txBox="1"/>
          <p:nvPr/>
        </p:nvSpPr>
        <p:spPr>
          <a:xfrm>
            <a:off x="896250" y="1269075"/>
            <a:ext cx="861000" cy="47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FFFFFF"/>
                </a:solidFill>
                <a:latin typeface="Gill Sans"/>
                <a:ea typeface="Gill Sans"/>
                <a:cs typeface="Gill Sans"/>
                <a:sym typeface="Gill Sans"/>
              </a:rPr>
              <a:t>Formal</a:t>
            </a:r>
            <a:br>
              <a:rPr b="0" i="0" lang="en-GB" sz="1200" u="none" cap="none" strike="noStrike">
                <a:solidFill>
                  <a:srgbClr val="FFFFFF"/>
                </a:solidFill>
                <a:latin typeface="Gill Sans"/>
                <a:ea typeface="Gill Sans"/>
                <a:cs typeface="Gill Sans"/>
                <a:sym typeface="Gill Sans"/>
              </a:rPr>
            </a:br>
            <a:r>
              <a:rPr b="0" i="0" lang="en-GB" sz="1200" u="none" cap="none" strike="noStrike">
                <a:solidFill>
                  <a:srgbClr val="FFFFFF"/>
                </a:solidFill>
                <a:latin typeface="Gill Sans"/>
                <a:ea typeface="Gill Sans"/>
                <a:cs typeface="Gill Sans"/>
                <a:sym typeface="Gill Sans"/>
              </a:rPr>
              <a:t>Informal</a:t>
            </a:r>
            <a:br>
              <a:rPr b="0" i="0" lang="en-GB" sz="1400" u="none" cap="none" strike="noStrike">
                <a:solidFill>
                  <a:srgbClr val="000000"/>
                </a:solidFill>
                <a:latin typeface="Gill Sans"/>
                <a:ea typeface="Gill Sans"/>
                <a:cs typeface="Gill Sans"/>
                <a:sym typeface="Gill Sans"/>
              </a:rPr>
            </a:br>
            <a:endParaRPr b="0" i="0" sz="1400" u="none" cap="none" strike="noStrike">
              <a:solidFill>
                <a:srgbClr val="000000"/>
              </a:solidFill>
              <a:latin typeface="Gill Sans"/>
              <a:ea typeface="Gill Sans"/>
              <a:cs typeface="Gill Sans"/>
              <a:sym typeface="Gill Sans"/>
            </a:endParaRPr>
          </a:p>
        </p:txBody>
      </p:sp>
      <p:pic>
        <p:nvPicPr>
          <p:cNvPr id="398" name="Google Shape;398;p51"/>
          <p:cNvPicPr preferRelativeResize="0"/>
          <p:nvPr/>
        </p:nvPicPr>
        <p:blipFill rotWithShape="1">
          <a:blip r:embed="rId7">
            <a:alphaModFix/>
          </a:blip>
          <a:srcRect b="0" l="0" r="0" t="0"/>
          <a:stretch/>
        </p:blipFill>
        <p:spPr>
          <a:xfrm>
            <a:off x="3278550" y="3128925"/>
            <a:ext cx="973800" cy="973800"/>
          </a:xfrm>
          <a:prstGeom prst="rect">
            <a:avLst/>
          </a:prstGeom>
          <a:noFill/>
          <a:ln>
            <a:noFill/>
          </a:ln>
          <a:effectLst>
            <a:outerShdw blurRad="57150" rotWithShape="0" algn="bl" dir="5400000" dist="19050">
              <a:srgbClr val="000000">
                <a:alpha val="49411"/>
              </a:srgbClr>
            </a:outerShdw>
          </a:effectLst>
        </p:spPr>
      </p:pic>
      <p:pic>
        <p:nvPicPr>
          <p:cNvPr id="399" name="Google Shape;399;p51"/>
          <p:cNvPicPr preferRelativeResize="0"/>
          <p:nvPr/>
        </p:nvPicPr>
        <p:blipFill rotWithShape="1">
          <a:blip r:embed="rId8">
            <a:alphaModFix/>
          </a:blip>
          <a:srcRect b="0" l="0" r="0" t="0"/>
          <a:stretch/>
        </p:blipFill>
        <p:spPr>
          <a:xfrm>
            <a:off x="2070898" y="2572325"/>
            <a:ext cx="972529" cy="973800"/>
          </a:xfrm>
          <a:prstGeom prst="rect">
            <a:avLst/>
          </a:prstGeom>
          <a:noFill/>
          <a:ln>
            <a:noFill/>
          </a:ln>
          <a:effectLst>
            <a:outerShdw blurRad="57150" rotWithShape="0" algn="bl" dir="5400000" dist="19050">
              <a:srgbClr val="000000">
                <a:alpha val="49411"/>
              </a:srgbClr>
            </a:outerShdw>
          </a:effectLst>
        </p:spPr>
      </p:pic>
      <p:cxnSp>
        <p:nvCxnSpPr>
          <p:cNvPr id="400" name="Google Shape;400;p51"/>
          <p:cNvCxnSpPr/>
          <p:nvPr/>
        </p:nvCxnSpPr>
        <p:spPr>
          <a:xfrm>
            <a:off x="6942563" y="3516525"/>
            <a:ext cx="353700" cy="0"/>
          </a:xfrm>
          <a:prstGeom prst="straightConnector1">
            <a:avLst/>
          </a:prstGeom>
          <a:noFill/>
          <a:ln cap="flat" cmpd="sng" w="9525">
            <a:solidFill>
              <a:srgbClr val="000000"/>
            </a:solidFill>
            <a:prstDash val="dash"/>
            <a:round/>
            <a:headEnd len="sm" w="sm" type="none"/>
            <a:tailEnd len="med" w="med" type="triangle"/>
          </a:ln>
        </p:spPr>
      </p:cxnSp>
      <p:sp>
        <p:nvSpPr>
          <p:cNvPr id="401" name="Google Shape;401;p51"/>
          <p:cNvSpPr/>
          <p:nvPr/>
        </p:nvSpPr>
        <p:spPr>
          <a:xfrm>
            <a:off x="4341759" y="3774375"/>
            <a:ext cx="1273800" cy="1103400"/>
          </a:xfrm>
          <a:prstGeom prst="hexagon">
            <a:avLst>
              <a:gd fmla="val 25000" name="adj"/>
              <a:gd fmla="val 115470" name="vf"/>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51"/>
          <p:cNvSpPr/>
          <p:nvPr/>
        </p:nvSpPr>
        <p:spPr>
          <a:xfrm>
            <a:off x="279050" y="3647775"/>
            <a:ext cx="759300" cy="2526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51"/>
          <p:cNvSpPr txBox="1"/>
          <p:nvPr/>
        </p:nvSpPr>
        <p:spPr>
          <a:xfrm>
            <a:off x="279050" y="3630475"/>
            <a:ext cx="752400" cy="267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Gill Sans"/>
                <a:ea typeface="Gill Sans"/>
                <a:cs typeface="Gill Sans"/>
                <a:sym typeface="Gill Sans"/>
              </a:rPr>
              <a:t>Arts</a:t>
            </a:r>
            <a:endParaRPr b="0" i="0" sz="1400" u="none" cap="none" strike="noStrike">
              <a:solidFill>
                <a:srgbClr val="FFFFFF"/>
              </a:solidFill>
              <a:latin typeface="Gill Sans"/>
              <a:ea typeface="Gill Sans"/>
              <a:cs typeface="Gill Sans"/>
              <a:sym typeface="Gill Sans"/>
            </a:endParaRPr>
          </a:p>
        </p:txBody>
      </p:sp>
      <p:sp>
        <p:nvSpPr>
          <p:cNvPr id="404" name="Google Shape;404;p51"/>
          <p:cNvSpPr/>
          <p:nvPr/>
        </p:nvSpPr>
        <p:spPr>
          <a:xfrm>
            <a:off x="279050" y="3328325"/>
            <a:ext cx="759300" cy="2526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51"/>
          <p:cNvSpPr txBox="1"/>
          <p:nvPr/>
        </p:nvSpPr>
        <p:spPr>
          <a:xfrm>
            <a:off x="279050" y="3311025"/>
            <a:ext cx="752400" cy="267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Gill Sans"/>
                <a:ea typeface="Gill Sans"/>
                <a:cs typeface="Gill Sans"/>
                <a:sym typeface="Gill Sans"/>
              </a:rPr>
              <a:t>Coding</a:t>
            </a:r>
            <a:endParaRPr b="0" i="0" sz="1400" u="none" cap="none" strike="noStrike">
              <a:solidFill>
                <a:srgbClr val="FFFFFF"/>
              </a:solidFill>
              <a:latin typeface="Gill Sans"/>
              <a:ea typeface="Gill Sans"/>
              <a:cs typeface="Gill Sans"/>
              <a:sym typeface="Gill Sans"/>
            </a:endParaRPr>
          </a:p>
        </p:txBody>
      </p:sp>
      <p:sp>
        <p:nvSpPr>
          <p:cNvPr id="406" name="Google Shape;406;p51"/>
          <p:cNvSpPr/>
          <p:nvPr/>
        </p:nvSpPr>
        <p:spPr>
          <a:xfrm>
            <a:off x="279050" y="4263425"/>
            <a:ext cx="759300" cy="2526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51"/>
          <p:cNvSpPr txBox="1"/>
          <p:nvPr/>
        </p:nvSpPr>
        <p:spPr>
          <a:xfrm>
            <a:off x="279050" y="4246125"/>
            <a:ext cx="752400" cy="267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Gill Sans"/>
                <a:ea typeface="Gill Sans"/>
                <a:cs typeface="Gill Sans"/>
                <a:sym typeface="Gill Sans"/>
              </a:rPr>
              <a:t>Creativity</a:t>
            </a:r>
            <a:endParaRPr b="0" i="0" sz="1400" u="none" cap="none" strike="noStrike">
              <a:solidFill>
                <a:srgbClr val="FFFFFF"/>
              </a:solidFill>
              <a:latin typeface="Gill Sans"/>
              <a:ea typeface="Gill Sans"/>
              <a:cs typeface="Gill Sans"/>
              <a:sym typeface="Gill Sans"/>
            </a:endParaRPr>
          </a:p>
        </p:txBody>
      </p:sp>
      <p:sp>
        <p:nvSpPr>
          <p:cNvPr id="408" name="Google Shape;408;p51"/>
          <p:cNvSpPr/>
          <p:nvPr/>
        </p:nvSpPr>
        <p:spPr>
          <a:xfrm>
            <a:off x="279050" y="3943975"/>
            <a:ext cx="759300" cy="2526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51"/>
          <p:cNvSpPr txBox="1"/>
          <p:nvPr/>
        </p:nvSpPr>
        <p:spPr>
          <a:xfrm>
            <a:off x="279064" y="3926688"/>
            <a:ext cx="832500" cy="267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Gill Sans"/>
                <a:ea typeface="Gill Sans"/>
                <a:cs typeface="Gill Sans"/>
                <a:sym typeface="Gill Sans"/>
              </a:rPr>
              <a:t>Technology</a:t>
            </a:r>
            <a:endParaRPr b="0" i="0" sz="1400" u="none" cap="none" strike="noStrike">
              <a:solidFill>
                <a:srgbClr val="FFFFFF"/>
              </a:solidFill>
              <a:latin typeface="Gill Sans"/>
              <a:ea typeface="Gill Sans"/>
              <a:cs typeface="Gill Sans"/>
              <a:sym typeface="Gill Sans"/>
            </a:endParaRPr>
          </a:p>
        </p:txBody>
      </p:sp>
      <p:sp>
        <p:nvSpPr>
          <p:cNvPr id="410" name="Google Shape;410;p51"/>
          <p:cNvSpPr/>
          <p:nvPr/>
        </p:nvSpPr>
        <p:spPr>
          <a:xfrm>
            <a:off x="1863138" y="3729063"/>
            <a:ext cx="1326000" cy="1148700"/>
          </a:xfrm>
          <a:prstGeom prst="hexagon">
            <a:avLst>
              <a:gd fmla="val 25000" name="adj"/>
              <a:gd fmla="val 115470" name="vf"/>
            </a:avLst>
          </a:prstGeom>
          <a:solidFill>
            <a:srgbClr val="B1C0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1" name="Google Shape;411;p51"/>
          <p:cNvPicPr preferRelativeResize="0"/>
          <p:nvPr/>
        </p:nvPicPr>
        <p:blipFill rotWithShape="1">
          <a:blip r:embed="rId9">
            <a:alphaModFix/>
          </a:blip>
          <a:srcRect b="0" l="0" r="0" t="0"/>
          <a:stretch/>
        </p:blipFill>
        <p:spPr>
          <a:xfrm>
            <a:off x="2039244" y="3815888"/>
            <a:ext cx="973799" cy="975074"/>
          </a:xfrm>
          <a:prstGeom prst="rect">
            <a:avLst/>
          </a:prstGeom>
          <a:noFill/>
          <a:ln>
            <a:noFill/>
          </a:ln>
          <a:effectLst>
            <a:outerShdw blurRad="57150" rotWithShape="0" algn="bl" dir="5400000" dist="19050">
              <a:srgbClr val="000000">
                <a:alpha val="49411"/>
              </a:srgbClr>
            </a:outerShdw>
          </a:effectLst>
        </p:spPr>
      </p:pic>
      <p:pic>
        <p:nvPicPr>
          <p:cNvPr id="412" name="Google Shape;412;p51"/>
          <p:cNvPicPr preferRelativeResize="0"/>
          <p:nvPr/>
        </p:nvPicPr>
        <p:blipFill rotWithShape="1">
          <a:blip r:embed="rId10">
            <a:alphaModFix/>
          </a:blip>
          <a:srcRect b="0" l="0" r="0" t="0"/>
          <a:stretch/>
        </p:blipFill>
        <p:spPr>
          <a:xfrm>
            <a:off x="5453462" y="2984425"/>
            <a:ext cx="1393500" cy="1314840"/>
          </a:xfrm>
          <a:prstGeom prst="rect">
            <a:avLst/>
          </a:prstGeom>
          <a:noFill/>
          <a:ln>
            <a:noFill/>
          </a:ln>
        </p:spPr>
      </p:pic>
      <p:pic>
        <p:nvPicPr>
          <p:cNvPr id="413" name="Google Shape;413;p51"/>
          <p:cNvPicPr preferRelativeResize="0"/>
          <p:nvPr/>
        </p:nvPicPr>
        <p:blipFill rotWithShape="1">
          <a:blip r:embed="rId11">
            <a:alphaModFix/>
          </a:blip>
          <a:srcRect b="0" l="0" r="0" t="0"/>
          <a:stretch/>
        </p:blipFill>
        <p:spPr>
          <a:xfrm>
            <a:off x="1392249" y="5368422"/>
            <a:ext cx="143175" cy="112050"/>
          </a:xfrm>
          <a:prstGeom prst="rect">
            <a:avLst/>
          </a:prstGeom>
          <a:noFill/>
          <a:ln>
            <a:noFill/>
          </a:ln>
        </p:spPr>
      </p:pic>
      <p:pic>
        <p:nvPicPr>
          <p:cNvPr id="414" name="Google Shape;414;p51"/>
          <p:cNvPicPr preferRelativeResize="0"/>
          <p:nvPr/>
        </p:nvPicPr>
        <p:blipFill rotWithShape="1">
          <a:blip r:embed="rId12">
            <a:alphaModFix/>
          </a:blip>
          <a:srcRect b="58214" l="0" r="0" t="0"/>
          <a:stretch/>
        </p:blipFill>
        <p:spPr>
          <a:xfrm>
            <a:off x="3020337" y="4294375"/>
            <a:ext cx="1490224" cy="551999"/>
          </a:xfrm>
          <a:prstGeom prst="rect">
            <a:avLst/>
          </a:prstGeom>
          <a:noFill/>
          <a:ln>
            <a:noFill/>
          </a:ln>
        </p:spPr>
      </p:pic>
      <p:pic>
        <p:nvPicPr>
          <p:cNvPr id="415" name="Google Shape;415;p51"/>
          <p:cNvPicPr preferRelativeResize="0"/>
          <p:nvPr/>
        </p:nvPicPr>
        <p:blipFill rotWithShape="1">
          <a:blip r:embed="rId12">
            <a:alphaModFix/>
          </a:blip>
          <a:srcRect b="58214" l="0" r="0" t="0"/>
          <a:stretch/>
        </p:blipFill>
        <p:spPr>
          <a:xfrm>
            <a:off x="5412963" y="4294375"/>
            <a:ext cx="1490224" cy="551999"/>
          </a:xfrm>
          <a:prstGeom prst="rect">
            <a:avLst/>
          </a:prstGeom>
          <a:noFill/>
          <a:ln>
            <a:noFill/>
          </a:ln>
        </p:spPr>
      </p:pic>
      <p:pic>
        <p:nvPicPr>
          <p:cNvPr id="416" name="Google Shape;416;p51"/>
          <p:cNvPicPr preferRelativeResize="0"/>
          <p:nvPr/>
        </p:nvPicPr>
        <p:blipFill rotWithShape="1">
          <a:blip r:embed="rId13">
            <a:alphaModFix/>
          </a:blip>
          <a:srcRect b="0" l="0" r="0" t="0"/>
          <a:stretch/>
        </p:blipFill>
        <p:spPr>
          <a:xfrm>
            <a:off x="2960763" y="3999550"/>
            <a:ext cx="529800" cy="546554"/>
          </a:xfrm>
          <a:prstGeom prst="rect">
            <a:avLst/>
          </a:prstGeom>
          <a:noFill/>
          <a:ln>
            <a:noFill/>
          </a:ln>
        </p:spPr>
      </p:pic>
      <p:pic>
        <p:nvPicPr>
          <p:cNvPr id="417" name="Google Shape;417;p51"/>
          <p:cNvPicPr preferRelativeResize="0"/>
          <p:nvPr/>
        </p:nvPicPr>
        <p:blipFill rotWithShape="1">
          <a:blip r:embed="rId14">
            <a:alphaModFix/>
          </a:blip>
          <a:srcRect b="0" l="0" r="0" t="0"/>
          <a:stretch/>
        </p:blipFill>
        <p:spPr>
          <a:xfrm rot="-335462">
            <a:off x="1561881" y="3168633"/>
            <a:ext cx="591337" cy="571984"/>
          </a:xfrm>
          <a:prstGeom prst="rect">
            <a:avLst/>
          </a:prstGeom>
          <a:noFill/>
          <a:ln>
            <a:noFill/>
          </a:ln>
        </p:spPr>
      </p:pic>
      <p:pic>
        <p:nvPicPr>
          <p:cNvPr id="418" name="Google Shape;418;p51"/>
          <p:cNvPicPr preferRelativeResize="0"/>
          <p:nvPr/>
        </p:nvPicPr>
        <p:blipFill rotWithShape="1">
          <a:blip r:embed="rId15">
            <a:alphaModFix/>
          </a:blip>
          <a:srcRect b="0" l="0" r="0" t="0"/>
          <a:stretch/>
        </p:blipFill>
        <p:spPr>
          <a:xfrm rot="998300">
            <a:off x="3000942" y="2813339"/>
            <a:ext cx="598842" cy="368098"/>
          </a:xfrm>
          <a:prstGeom prst="rect">
            <a:avLst/>
          </a:prstGeom>
          <a:noFill/>
          <a:ln>
            <a:noFill/>
          </a:ln>
        </p:spPr>
      </p:pic>
      <p:pic>
        <p:nvPicPr>
          <p:cNvPr id="419" name="Google Shape;419;p51"/>
          <p:cNvPicPr preferRelativeResize="0"/>
          <p:nvPr/>
        </p:nvPicPr>
        <p:blipFill rotWithShape="1">
          <a:blip r:embed="rId12">
            <a:alphaModFix/>
          </a:blip>
          <a:srcRect b="58214" l="0" r="0" t="0"/>
          <a:stretch/>
        </p:blipFill>
        <p:spPr>
          <a:xfrm rot="10800000">
            <a:off x="3012412" y="2438750"/>
            <a:ext cx="1490224" cy="551999"/>
          </a:xfrm>
          <a:prstGeom prst="rect">
            <a:avLst/>
          </a:prstGeom>
          <a:noFill/>
          <a:ln>
            <a:noFill/>
          </a:ln>
        </p:spPr>
      </p:pic>
      <p:pic>
        <p:nvPicPr>
          <p:cNvPr id="420" name="Google Shape;420;p51"/>
          <p:cNvPicPr preferRelativeResize="0"/>
          <p:nvPr/>
        </p:nvPicPr>
        <p:blipFill rotWithShape="1">
          <a:blip r:embed="rId12">
            <a:alphaModFix/>
          </a:blip>
          <a:srcRect b="58214" l="0" r="0" t="0"/>
          <a:stretch/>
        </p:blipFill>
        <p:spPr>
          <a:xfrm rot="10800000">
            <a:off x="5405075" y="2438750"/>
            <a:ext cx="1490224" cy="551999"/>
          </a:xfrm>
          <a:prstGeom prst="rect">
            <a:avLst/>
          </a:prstGeom>
          <a:noFill/>
          <a:ln>
            <a:noFill/>
          </a:ln>
        </p:spPr>
      </p:pic>
      <p:pic>
        <p:nvPicPr>
          <p:cNvPr id="421" name="Google Shape;421;p51"/>
          <p:cNvPicPr preferRelativeResize="0"/>
          <p:nvPr/>
        </p:nvPicPr>
        <p:blipFill rotWithShape="1">
          <a:blip r:embed="rId16">
            <a:alphaModFix/>
          </a:blip>
          <a:srcRect b="18788" l="42460" r="15616" t="23817"/>
          <a:stretch/>
        </p:blipFill>
        <p:spPr>
          <a:xfrm>
            <a:off x="974413" y="5273250"/>
            <a:ext cx="270100" cy="207225"/>
          </a:xfrm>
          <a:prstGeom prst="rect">
            <a:avLst/>
          </a:prstGeom>
          <a:noFill/>
          <a:ln>
            <a:noFill/>
          </a:ln>
        </p:spPr>
      </p:pic>
      <p:pic>
        <p:nvPicPr>
          <p:cNvPr id="422" name="Google Shape;422;p51"/>
          <p:cNvPicPr preferRelativeResize="0"/>
          <p:nvPr/>
        </p:nvPicPr>
        <p:blipFill rotWithShape="1">
          <a:blip r:embed="rId17">
            <a:alphaModFix/>
          </a:blip>
          <a:srcRect b="0" l="0" r="0" t="0"/>
          <a:stretch/>
        </p:blipFill>
        <p:spPr>
          <a:xfrm rot="-10">
            <a:off x="2976212" y="3516531"/>
            <a:ext cx="2334499" cy="1205115"/>
          </a:xfrm>
          <a:prstGeom prst="rect">
            <a:avLst/>
          </a:prstGeom>
          <a:noFill/>
          <a:ln>
            <a:noFill/>
          </a:ln>
        </p:spPr>
      </p:pic>
      <p:pic>
        <p:nvPicPr>
          <p:cNvPr id="423" name="Google Shape;423;p51"/>
          <p:cNvPicPr preferRelativeResize="0"/>
          <p:nvPr/>
        </p:nvPicPr>
        <p:blipFill rotWithShape="1">
          <a:blip r:embed="rId18">
            <a:alphaModFix/>
          </a:blip>
          <a:srcRect b="0" l="0" r="0" t="0"/>
          <a:stretch/>
        </p:blipFill>
        <p:spPr>
          <a:xfrm>
            <a:off x="4459663" y="2572963"/>
            <a:ext cx="972525" cy="972525"/>
          </a:xfrm>
          <a:prstGeom prst="rect">
            <a:avLst/>
          </a:prstGeom>
          <a:noFill/>
          <a:ln>
            <a:noFill/>
          </a:ln>
        </p:spPr>
      </p:pic>
      <p:pic>
        <p:nvPicPr>
          <p:cNvPr id="424" name="Google Shape;424;p51"/>
          <p:cNvPicPr preferRelativeResize="0"/>
          <p:nvPr/>
        </p:nvPicPr>
        <p:blipFill rotWithShape="1">
          <a:blip r:embed="rId19">
            <a:alphaModFix/>
          </a:blip>
          <a:srcRect b="0" l="0" r="0" t="0"/>
          <a:stretch/>
        </p:blipFill>
        <p:spPr>
          <a:xfrm>
            <a:off x="5442938" y="2974487"/>
            <a:ext cx="1414500" cy="1334734"/>
          </a:xfrm>
          <a:prstGeom prst="rect">
            <a:avLst/>
          </a:prstGeom>
          <a:noFill/>
          <a:ln>
            <a:noFill/>
          </a:ln>
        </p:spPr>
      </p:pic>
      <p:pic>
        <p:nvPicPr>
          <p:cNvPr id="425" name="Google Shape;425;p51"/>
          <p:cNvPicPr preferRelativeResize="0"/>
          <p:nvPr/>
        </p:nvPicPr>
        <p:blipFill rotWithShape="1">
          <a:blip r:embed="rId20">
            <a:alphaModFix/>
          </a:blip>
          <a:srcRect b="0" l="0" r="0" t="0"/>
          <a:stretch/>
        </p:blipFill>
        <p:spPr>
          <a:xfrm flipH="1" rot="528676">
            <a:off x="6048913" y="4094679"/>
            <a:ext cx="396687" cy="356295"/>
          </a:xfrm>
          <a:prstGeom prst="rect">
            <a:avLst/>
          </a:prstGeom>
          <a:noFill/>
          <a:ln>
            <a:noFill/>
          </a:ln>
        </p:spPr>
      </p:pic>
      <p:pic>
        <p:nvPicPr>
          <p:cNvPr id="426" name="Google Shape;426;p51"/>
          <p:cNvPicPr preferRelativeResize="0"/>
          <p:nvPr/>
        </p:nvPicPr>
        <p:blipFill rotWithShape="1">
          <a:blip r:embed="rId21">
            <a:alphaModFix/>
          </a:blip>
          <a:srcRect b="0" l="0" r="0" t="0"/>
          <a:stretch/>
        </p:blipFill>
        <p:spPr>
          <a:xfrm rot="-382606">
            <a:off x="5242738" y="3473175"/>
            <a:ext cx="813120" cy="96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30" name="Shape 430"/>
        <p:cNvGrpSpPr/>
        <p:nvPr/>
      </p:nvGrpSpPr>
      <p:grpSpPr>
        <a:xfrm>
          <a:off x="0" y="0"/>
          <a:ext cx="0" cy="0"/>
          <a:chOff x="0" y="0"/>
          <a:chExt cx="0" cy="0"/>
        </a:xfrm>
      </p:grpSpPr>
      <p:sp>
        <p:nvSpPr>
          <p:cNvPr id="431" name="Google Shape;431;p52"/>
          <p:cNvSpPr/>
          <p:nvPr/>
        </p:nvSpPr>
        <p:spPr>
          <a:xfrm>
            <a:off x="177000" y="825675"/>
            <a:ext cx="8790000" cy="1126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2" name="Google Shape;432;p52"/>
          <p:cNvCxnSpPr/>
          <p:nvPr/>
        </p:nvCxnSpPr>
        <p:spPr>
          <a:xfrm>
            <a:off x="2569125" y="1664125"/>
            <a:ext cx="0" cy="1103400"/>
          </a:xfrm>
          <a:prstGeom prst="straightConnector1">
            <a:avLst/>
          </a:prstGeom>
          <a:noFill/>
          <a:ln cap="flat" cmpd="sng" w="19050">
            <a:solidFill>
              <a:srgbClr val="9DB9CA"/>
            </a:solidFill>
            <a:prstDash val="solid"/>
            <a:round/>
            <a:headEnd len="sm" w="sm" type="none"/>
            <a:tailEnd len="sm" w="sm" type="none"/>
          </a:ln>
        </p:spPr>
      </p:cxnSp>
      <p:pic>
        <p:nvPicPr>
          <p:cNvPr id="433" name="Google Shape;433;p52"/>
          <p:cNvPicPr preferRelativeResize="0"/>
          <p:nvPr/>
        </p:nvPicPr>
        <p:blipFill rotWithShape="1">
          <a:blip r:embed="rId3">
            <a:alphaModFix/>
          </a:blip>
          <a:srcRect b="0" l="0" r="0" t="0"/>
          <a:stretch/>
        </p:blipFill>
        <p:spPr>
          <a:xfrm>
            <a:off x="7354450" y="2397637"/>
            <a:ext cx="1114200" cy="1089000"/>
          </a:xfrm>
          <a:prstGeom prst="rect">
            <a:avLst/>
          </a:prstGeom>
          <a:noFill/>
          <a:ln>
            <a:noFill/>
          </a:ln>
        </p:spPr>
      </p:pic>
      <p:sp>
        <p:nvSpPr>
          <p:cNvPr id="434" name="Google Shape;434;p52"/>
          <p:cNvSpPr txBox="1"/>
          <p:nvPr/>
        </p:nvSpPr>
        <p:spPr>
          <a:xfrm>
            <a:off x="6942575" y="1089375"/>
            <a:ext cx="1393500" cy="6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FFFFFF"/>
                </a:solidFill>
                <a:latin typeface="Gill Sans"/>
                <a:ea typeface="Gill Sans"/>
                <a:cs typeface="Gill Sans"/>
                <a:sym typeface="Gill Sans"/>
              </a:rPr>
              <a:t>Knowledge</a:t>
            </a:r>
            <a:endParaRPr b="0" i="0" sz="1200" u="none" cap="none" strike="noStrike">
              <a:solidFill>
                <a:srgbClr val="FFFFFF"/>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FFFFFF"/>
                </a:solidFill>
                <a:latin typeface="Gill Sans"/>
                <a:ea typeface="Gill Sans"/>
                <a:cs typeface="Gill Sans"/>
                <a:sym typeface="Gill Sans"/>
              </a:rPr>
              <a:t>Skills</a:t>
            </a:r>
            <a:endParaRPr b="0" i="0" sz="1200" u="none" cap="none" strike="noStrike">
              <a:solidFill>
                <a:srgbClr val="FFFFFF"/>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FFFFFF"/>
                </a:solidFill>
                <a:latin typeface="Gill Sans"/>
                <a:ea typeface="Gill Sans"/>
                <a:cs typeface="Gill Sans"/>
                <a:sym typeface="Gill Sans"/>
              </a:rPr>
              <a:t>Attitudes &amp; Values</a:t>
            </a:r>
            <a:br>
              <a:rPr b="0" i="0" lang="en-GB" sz="1400" u="none" cap="none" strike="noStrike">
                <a:solidFill>
                  <a:srgbClr val="000000"/>
                </a:solidFill>
                <a:latin typeface="Gill Sans"/>
                <a:ea typeface="Gill Sans"/>
                <a:cs typeface="Gill Sans"/>
                <a:sym typeface="Gill Sans"/>
              </a:rPr>
            </a:br>
            <a:endParaRPr b="0" i="0" sz="1400" u="none" cap="none" strike="noStrike">
              <a:solidFill>
                <a:srgbClr val="000000"/>
              </a:solidFill>
              <a:latin typeface="Gill Sans"/>
              <a:ea typeface="Gill Sans"/>
              <a:cs typeface="Gill Sans"/>
              <a:sym typeface="Gill Sans"/>
            </a:endParaRPr>
          </a:p>
        </p:txBody>
      </p:sp>
      <p:sp>
        <p:nvSpPr>
          <p:cNvPr id="435" name="Google Shape;435;p52"/>
          <p:cNvSpPr txBox="1"/>
          <p:nvPr/>
        </p:nvSpPr>
        <p:spPr>
          <a:xfrm>
            <a:off x="7248550" y="3535300"/>
            <a:ext cx="1326000" cy="97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Gill Sans"/>
                <a:ea typeface="Gill Sans"/>
                <a:cs typeface="Gill Sans"/>
                <a:sym typeface="Gill Sans"/>
              </a:rPr>
              <a:t>Destinations:</a:t>
            </a:r>
            <a:endParaRPr b="0" i="0" sz="12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venir"/>
                <a:ea typeface="Avenir"/>
                <a:cs typeface="Avenir"/>
                <a:sym typeface="Avenir"/>
              </a:rPr>
              <a:t>- Education</a:t>
            </a:r>
            <a:endParaRPr b="0" i="0" sz="10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venir"/>
                <a:ea typeface="Avenir"/>
                <a:cs typeface="Avenir"/>
                <a:sym typeface="Avenir"/>
              </a:rPr>
              <a:t>- Enterprise</a:t>
            </a:r>
            <a:br>
              <a:rPr b="0" i="0" lang="en-GB" sz="1000" u="none" cap="none" strike="noStrike">
                <a:solidFill>
                  <a:srgbClr val="000000"/>
                </a:solidFill>
                <a:latin typeface="Avenir"/>
                <a:ea typeface="Avenir"/>
                <a:cs typeface="Avenir"/>
                <a:sym typeface="Avenir"/>
              </a:rPr>
            </a:br>
            <a:r>
              <a:rPr b="0" i="0" lang="en-GB" sz="1000" u="none" cap="none" strike="noStrike">
                <a:solidFill>
                  <a:srgbClr val="000000"/>
                </a:solidFill>
                <a:latin typeface="Avenir"/>
                <a:ea typeface="Avenir"/>
                <a:cs typeface="Avenir"/>
                <a:sym typeface="Avenir"/>
              </a:rPr>
              <a:t>- Employment</a:t>
            </a:r>
            <a:endParaRPr b="0" i="0" sz="10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venir"/>
                <a:ea typeface="Avenir"/>
                <a:cs typeface="Avenir"/>
                <a:sym typeface="Avenir"/>
              </a:rPr>
              <a:t>- Civic Engagement</a:t>
            </a:r>
            <a:br>
              <a:rPr b="0" i="0" lang="en-GB" sz="1400" u="none" cap="none" strike="noStrike">
                <a:solidFill>
                  <a:srgbClr val="000000"/>
                </a:solidFill>
                <a:latin typeface="Gill Sans"/>
                <a:ea typeface="Gill Sans"/>
                <a:cs typeface="Gill Sans"/>
                <a:sym typeface="Gill Sans"/>
              </a:rPr>
            </a:br>
            <a:endParaRPr b="0" i="0" sz="1400" u="none" cap="none" strike="noStrike">
              <a:solidFill>
                <a:srgbClr val="000000"/>
              </a:solidFill>
              <a:latin typeface="Gill Sans"/>
              <a:ea typeface="Gill Sans"/>
              <a:cs typeface="Gill Sans"/>
              <a:sym typeface="Gill Sans"/>
            </a:endParaRPr>
          </a:p>
        </p:txBody>
      </p:sp>
      <p:pic>
        <p:nvPicPr>
          <p:cNvPr id="436" name="Google Shape;436;p52"/>
          <p:cNvPicPr preferRelativeResize="0"/>
          <p:nvPr/>
        </p:nvPicPr>
        <p:blipFill rotWithShape="1">
          <a:blip r:embed="rId4">
            <a:alphaModFix/>
          </a:blip>
          <a:srcRect b="0" l="0" r="0" t="0"/>
          <a:stretch/>
        </p:blipFill>
        <p:spPr>
          <a:xfrm>
            <a:off x="1805525" y="920312"/>
            <a:ext cx="5164725" cy="780088"/>
          </a:xfrm>
          <a:prstGeom prst="rect">
            <a:avLst/>
          </a:prstGeom>
          <a:noFill/>
          <a:ln>
            <a:noFill/>
          </a:ln>
        </p:spPr>
      </p:pic>
      <p:sp>
        <p:nvSpPr>
          <p:cNvPr id="437" name="Google Shape;437;p52"/>
          <p:cNvSpPr txBox="1"/>
          <p:nvPr/>
        </p:nvSpPr>
        <p:spPr>
          <a:xfrm>
            <a:off x="151050" y="165600"/>
            <a:ext cx="8841900" cy="60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GB" sz="1400" u="none" cap="none" strike="noStrike">
                <a:solidFill>
                  <a:srgbClr val="000000"/>
                </a:solidFill>
                <a:latin typeface="Avenir"/>
                <a:ea typeface="Avenir"/>
                <a:cs typeface="Avenir"/>
                <a:sym typeface="Avenir"/>
              </a:rPr>
              <a:t>DESTINATION - DRIVEN PATHWAY (Pre-determined)</a:t>
            </a:r>
            <a:br>
              <a:rPr b="1" i="0" lang="en-GB" sz="1200" u="none" cap="none" strike="noStrike">
                <a:solidFill>
                  <a:srgbClr val="000000"/>
                </a:solidFill>
                <a:latin typeface="Avenir"/>
                <a:ea typeface="Avenir"/>
                <a:cs typeface="Avenir"/>
                <a:sym typeface="Avenir"/>
              </a:rPr>
            </a:br>
            <a:r>
              <a:rPr b="0" i="0" lang="en-GB" sz="1200" u="none" cap="none" strike="noStrike">
                <a:solidFill>
                  <a:srgbClr val="000000"/>
                </a:solidFill>
                <a:latin typeface="Avenir"/>
                <a:ea typeface="Avenir"/>
                <a:cs typeface="Avenir"/>
                <a:sym typeface="Avenir"/>
              </a:rPr>
              <a:t>Learning providers and destination providers design a combination of learning experiences that unlock a specific opportunity</a:t>
            </a:r>
            <a:endParaRPr b="0" i="0" sz="1200" u="none" cap="none" strike="noStrike">
              <a:solidFill>
                <a:srgbClr val="000000"/>
              </a:solidFill>
              <a:latin typeface="Avenir"/>
              <a:ea typeface="Avenir"/>
              <a:cs typeface="Avenir"/>
              <a:sym typeface="Avenir"/>
            </a:endParaRPr>
          </a:p>
          <a:p>
            <a:pPr indent="0" lvl="0" marL="0" marR="0" rtl="0" algn="l">
              <a:lnSpc>
                <a:spcPct val="115000"/>
              </a:lnSpc>
              <a:spcBef>
                <a:spcPts val="0"/>
              </a:spcBef>
              <a:spcAft>
                <a:spcPts val="0"/>
              </a:spcAft>
              <a:buClr>
                <a:srgbClr val="000000"/>
              </a:buClr>
              <a:buSzPts val="1000"/>
              <a:buFont typeface="Arial"/>
              <a:buNone/>
            </a:pPr>
            <a:br>
              <a:rPr b="0" i="0" lang="en-GB" sz="1000" u="none" cap="none" strike="noStrike">
                <a:solidFill>
                  <a:srgbClr val="000000"/>
                </a:solidFill>
                <a:latin typeface="Avenir"/>
                <a:ea typeface="Avenir"/>
                <a:cs typeface="Avenir"/>
                <a:sym typeface="Avenir"/>
              </a:rPr>
            </a:br>
            <a:endParaRPr b="0" i="0" sz="1000" u="none" cap="none" strike="noStrike">
              <a:solidFill>
                <a:srgbClr val="000000"/>
              </a:solidFill>
              <a:latin typeface="Avenir"/>
              <a:ea typeface="Avenir"/>
              <a:cs typeface="Avenir"/>
              <a:sym typeface="Avenir"/>
            </a:endParaRPr>
          </a:p>
        </p:txBody>
      </p:sp>
      <p:sp>
        <p:nvSpPr>
          <p:cNvPr id="438" name="Google Shape;438;p52"/>
          <p:cNvSpPr txBox="1"/>
          <p:nvPr/>
        </p:nvSpPr>
        <p:spPr>
          <a:xfrm>
            <a:off x="2138625" y="1540800"/>
            <a:ext cx="861000" cy="159600"/>
          </a:xfrm>
          <a:prstGeom prst="rect">
            <a:avLst/>
          </a:prstGeom>
          <a:solidFill>
            <a:srgbClr val="9DB9C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Gill Sans"/>
                <a:ea typeface="Gill Sans"/>
                <a:cs typeface="Gill Sans"/>
                <a:sym typeface="Gill Sans"/>
              </a:rPr>
              <a:t>KSA Tags</a:t>
            </a:r>
            <a:endParaRPr b="0" i="0" sz="1000" u="none" cap="none" strike="noStrike">
              <a:solidFill>
                <a:srgbClr val="FFFFFF"/>
              </a:solidFill>
              <a:latin typeface="Gill Sans"/>
              <a:ea typeface="Gill Sans"/>
              <a:cs typeface="Gill Sans"/>
              <a:sym typeface="Gill Sans"/>
            </a:endParaRPr>
          </a:p>
        </p:txBody>
      </p:sp>
      <p:sp>
        <p:nvSpPr>
          <p:cNvPr id="439" name="Google Shape;439;p52"/>
          <p:cNvSpPr/>
          <p:nvPr/>
        </p:nvSpPr>
        <p:spPr>
          <a:xfrm>
            <a:off x="1906113" y="2692063"/>
            <a:ext cx="1326000" cy="1148700"/>
          </a:xfrm>
          <a:prstGeom prst="hexagon">
            <a:avLst>
              <a:gd fmla="val 25000" name="adj"/>
              <a:gd fmla="val 115470" name="vf"/>
            </a:avLst>
          </a:prstGeom>
          <a:solidFill>
            <a:srgbClr val="9DB9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52"/>
          <p:cNvSpPr/>
          <p:nvPr/>
        </p:nvSpPr>
        <p:spPr>
          <a:xfrm>
            <a:off x="3094525" y="3261225"/>
            <a:ext cx="1326000" cy="1148700"/>
          </a:xfrm>
          <a:prstGeom prst="hexagon">
            <a:avLst>
              <a:gd fmla="val 25000" name="adj"/>
              <a:gd fmla="val 115470" name="vf"/>
            </a:avLst>
          </a:prstGeom>
          <a:solidFill>
            <a:srgbClr val="DFB4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52"/>
          <p:cNvSpPr/>
          <p:nvPr/>
        </p:nvSpPr>
        <p:spPr>
          <a:xfrm>
            <a:off x="4298775" y="2692063"/>
            <a:ext cx="1326000" cy="1148700"/>
          </a:xfrm>
          <a:prstGeom prst="hexagon">
            <a:avLst>
              <a:gd fmla="val 25000" name="adj"/>
              <a:gd fmla="val 115470" name="vf"/>
            </a:avLst>
          </a:prstGeom>
          <a:solidFill>
            <a:srgbClr val="E61E8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52"/>
          <p:cNvSpPr/>
          <p:nvPr/>
        </p:nvSpPr>
        <p:spPr>
          <a:xfrm>
            <a:off x="5496488" y="3270775"/>
            <a:ext cx="1326000" cy="1148700"/>
          </a:xfrm>
          <a:prstGeom prst="hexagon">
            <a:avLst>
              <a:gd fmla="val 25000" name="adj"/>
              <a:gd fmla="val 115470" name="vf"/>
            </a:avLst>
          </a:prstGeom>
          <a:solidFill>
            <a:srgbClr val="6F28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52"/>
          <p:cNvSpPr/>
          <p:nvPr/>
        </p:nvSpPr>
        <p:spPr>
          <a:xfrm rot="-2700000">
            <a:off x="7724235" y="1729912"/>
            <a:ext cx="374625" cy="374625"/>
          </a:xfrm>
          <a:prstGeom prst="rtTriangl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4" name="Google Shape;444;p52"/>
          <p:cNvCxnSpPr/>
          <p:nvPr/>
        </p:nvCxnSpPr>
        <p:spPr>
          <a:xfrm>
            <a:off x="3732350" y="1664125"/>
            <a:ext cx="0" cy="1705500"/>
          </a:xfrm>
          <a:prstGeom prst="straightConnector1">
            <a:avLst/>
          </a:prstGeom>
          <a:noFill/>
          <a:ln cap="flat" cmpd="sng" w="19050">
            <a:solidFill>
              <a:srgbClr val="DFB45A"/>
            </a:solidFill>
            <a:prstDash val="solid"/>
            <a:round/>
            <a:headEnd len="sm" w="sm" type="none"/>
            <a:tailEnd len="sm" w="sm" type="none"/>
          </a:ln>
        </p:spPr>
      </p:cxnSp>
      <p:cxnSp>
        <p:nvCxnSpPr>
          <p:cNvPr id="445" name="Google Shape;445;p52"/>
          <p:cNvCxnSpPr/>
          <p:nvPr/>
        </p:nvCxnSpPr>
        <p:spPr>
          <a:xfrm>
            <a:off x="4945925" y="1617400"/>
            <a:ext cx="0" cy="1094400"/>
          </a:xfrm>
          <a:prstGeom prst="straightConnector1">
            <a:avLst/>
          </a:prstGeom>
          <a:noFill/>
          <a:ln cap="flat" cmpd="sng" w="19050">
            <a:solidFill>
              <a:srgbClr val="E61E83"/>
            </a:solidFill>
            <a:prstDash val="solid"/>
            <a:round/>
            <a:headEnd len="sm" w="sm" type="none"/>
            <a:tailEnd len="sm" w="sm" type="none"/>
          </a:ln>
        </p:spPr>
      </p:cxnSp>
      <p:cxnSp>
        <p:nvCxnSpPr>
          <p:cNvPr id="446" name="Google Shape;446;p52"/>
          <p:cNvCxnSpPr/>
          <p:nvPr/>
        </p:nvCxnSpPr>
        <p:spPr>
          <a:xfrm>
            <a:off x="6159500" y="1664125"/>
            <a:ext cx="0" cy="1665900"/>
          </a:xfrm>
          <a:prstGeom prst="straightConnector1">
            <a:avLst/>
          </a:prstGeom>
          <a:noFill/>
          <a:ln cap="flat" cmpd="sng" w="19050">
            <a:solidFill>
              <a:srgbClr val="6F286A"/>
            </a:solidFill>
            <a:prstDash val="solid"/>
            <a:round/>
            <a:headEnd len="sm" w="sm" type="none"/>
            <a:tailEnd len="sm" w="sm" type="none"/>
          </a:ln>
        </p:spPr>
      </p:cxnSp>
      <p:sp>
        <p:nvSpPr>
          <p:cNvPr id="447" name="Google Shape;447;p52"/>
          <p:cNvSpPr txBox="1"/>
          <p:nvPr/>
        </p:nvSpPr>
        <p:spPr>
          <a:xfrm>
            <a:off x="5729000" y="1540800"/>
            <a:ext cx="861000" cy="159600"/>
          </a:xfrm>
          <a:prstGeom prst="rect">
            <a:avLst/>
          </a:prstGeom>
          <a:solidFill>
            <a:srgbClr val="6F28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Gill Sans"/>
                <a:ea typeface="Gill Sans"/>
                <a:cs typeface="Gill Sans"/>
                <a:sym typeface="Gill Sans"/>
              </a:rPr>
              <a:t>KSA Tags</a:t>
            </a:r>
            <a:endParaRPr b="0" i="0" sz="1000" u="none" cap="none" strike="noStrike">
              <a:solidFill>
                <a:srgbClr val="FFFFFF"/>
              </a:solidFill>
              <a:latin typeface="Gill Sans"/>
              <a:ea typeface="Gill Sans"/>
              <a:cs typeface="Gill Sans"/>
              <a:sym typeface="Gill Sans"/>
            </a:endParaRPr>
          </a:p>
        </p:txBody>
      </p:sp>
      <p:sp>
        <p:nvSpPr>
          <p:cNvPr id="448" name="Google Shape;448;p52"/>
          <p:cNvSpPr txBox="1"/>
          <p:nvPr/>
        </p:nvSpPr>
        <p:spPr>
          <a:xfrm>
            <a:off x="4515425" y="1540800"/>
            <a:ext cx="861000" cy="159600"/>
          </a:xfrm>
          <a:prstGeom prst="rect">
            <a:avLst/>
          </a:prstGeom>
          <a:solidFill>
            <a:srgbClr val="E61E8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Gill Sans"/>
                <a:ea typeface="Gill Sans"/>
                <a:cs typeface="Gill Sans"/>
                <a:sym typeface="Gill Sans"/>
              </a:rPr>
              <a:t>KSA Tags</a:t>
            </a:r>
            <a:endParaRPr b="0" i="0" sz="1000" u="none" cap="none" strike="noStrike">
              <a:solidFill>
                <a:srgbClr val="FFFFFF"/>
              </a:solidFill>
              <a:latin typeface="Gill Sans"/>
              <a:ea typeface="Gill Sans"/>
              <a:cs typeface="Gill Sans"/>
              <a:sym typeface="Gill Sans"/>
            </a:endParaRPr>
          </a:p>
        </p:txBody>
      </p:sp>
      <p:sp>
        <p:nvSpPr>
          <p:cNvPr id="449" name="Google Shape;449;p52"/>
          <p:cNvSpPr txBox="1"/>
          <p:nvPr/>
        </p:nvSpPr>
        <p:spPr>
          <a:xfrm>
            <a:off x="3301850" y="1540800"/>
            <a:ext cx="861000" cy="159600"/>
          </a:xfrm>
          <a:prstGeom prst="rect">
            <a:avLst/>
          </a:prstGeom>
          <a:solidFill>
            <a:srgbClr val="DFB45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Gill Sans"/>
                <a:ea typeface="Gill Sans"/>
                <a:cs typeface="Gill Sans"/>
                <a:sym typeface="Gill Sans"/>
              </a:rPr>
              <a:t>KSA Tags</a:t>
            </a:r>
            <a:endParaRPr b="0" i="0" sz="1000" u="none" cap="none" strike="noStrike">
              <a:solidFill>
                <a:srgbClr val="FFFFFF"/>
              </a:solidFill>
              <a:latin typeface="Gill Sans"/>
              <a:ea typeface="Gill Sans"/>
              <a:cs typeface="Gill Sans"/>
              <a:sym typeface="Gill Sans"/>
            </a:endParaRPr>
          </a:p>
        </p:txBody>
      </p:sp>
      <p:sp>
        <p:nvSpPr>
          <p:cNvPr id="450" name="Google Shape;450;p52"/>
          <p:cNvSpPr txBox="1"/>
          <p:nvPr/>
        </p:nvSpPr>
        <p:spPr>
          <a:xfrm>
            <a:off x="896250" y="1269075"/>
            <a:ext cx="861000" cy="47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FFFFFF"/>
                </a:solidFill>
                <a:latin typeface="Gill Sans"/>
                <a:ea typeface="Gill Sans"/>
                <a:cs typeface="Gill Sans"/>
                <a:sym typeface="Gill Sans"/>
              </a:rPr>
              <a:t>Formal</a:t>
            </a:r>
            <a:br>
              <a:rPr b="0" i="0" lang="en-GB" sz="1200" u="none" cap="none" strike="noStrike">
                <a:solidFill>
                  <a:srgbClr val="FFFFFF"/>
                </a:solidFill>
                <a:latin typeface="Gill Sans"/>
                <a:ea typeface="Gill Sans"/>
                <a:cs typeface="Gill Sans"/>
                <a:sym typeface="Gill Sans"/>
              </a:rPr>
            </a:br>
            <a:r>
              <a:rPr b="0" i="0" lang="en-GB" sz="1200" u="none" cap="none" strike="noStrike">
                <a:solidFill>
                  <a:srgbClr val="FFFFFF"/>
                </a:solidFill>
                <a:latin typeface="Gill Sans"/>
                <a:ea typeface="Gill Sans"/>
                <a:cs typeface="Gill Sans"/>
                <a:sym typeface="Gill Sans"/>
              </a:rPr>
              <a:t>Informal</a:t>
            </a:r>
            <a:br>
              <a:rPr b="0" i="0" lang="en-GB" sz="1400" u="none" cap="none" strike="noStrike">
                <a:solidFill>
                  <a:srgbClr val="000000"/>
                </a:solidFill>
                <a:latin typeface="Gill Sans"/>
                <a:ea typeface="Gill Sans"/>
                <a:cs typeface="Gill Sans"/>
                <a:sym typeface="Gill Sans"/>
              </a:rPr>
            </a:br>
            <a:endParaRPr b="0" i="0" sz="1400" u="none" cap="none" strike="noStrike">
              <a:solidFill>
                <a:srgbClr val="000000"/>
              </a:solidFill>
              <a:latin typeface="Gill Sans"/>
              <a:ea typeface="Gill Sans"/>
              <a:cs typeface="Gill Sans"/>
              <a:sym typeface="Gill Sans"/>
            </a:endParaRPr>
          </a:p>
        </p:txBody>
      </p:sp>
      <p:pic>
        <p:nvPicPr>
          <p:cNvPr id="451" name="Google Shape;451;p52"/>
          <p:cNvPicPr preferRelativeResize="0"/>
          <p:nvPr/>
        </p:nvPicPr>
        <p:blipFill rotWithShape="1">
          <a:blip r:embed="rId5">
            <a:alphaModFix/>
          </a:blip>
          <a:srcRect b="0" l="0" r="0" t="0"/>
          <a:stretch/>
        </p:blipFill>
        <p:spPr>
          <a:xfrm>
            <a:off x="3278550" y="3336125"/>
            <a:ext cx="973800" cy="973800"/>
          </a:xfrm>
          <a:prstGeom prst="rect">
            <a:avLst/>
          </a:prstGeom>
          <a:noFill/>
          <a:ln>
            <a:noFill/>
          </a:ln>
          <a:effectLst>
            <a:outerShdw blurRad="57150" rotWithShape="0" algn="bl" dir="5400000" dist="19050">
              <a:srgbClr val="000000">
                <a:alpha val="49411"/>
              </a:srgbClr>
            </a:outerShdw>
          </a:effectLst>
        </p:spPr>
      </p:pic>
      <p:pic>
        <p:nvPicPr>
          <p:cNvPr id="452" name="Google Shape;452;p52"/>
          <p:cNvPicPr preferRelativeResize="0"/>
          <p:nvPr/>
        </p:nvPicPr>
        <p:blipFill rotWithShape="1">
          <a:blip r:embed="rId6">
            <a:alphaModFix/>
          </a:blip>
          <a:srcRect b="0" l="0" r="0" t="0"/>
          <a:stretch/>
        </p:blipFill>
        <p:spPr>
          <a:xfrm>
            <a:off x="5671200" y="3348675"/>
            <a:ext cx="973800" cy="973800"/>
          </a:xfrm>
          <a:prstGeom prst="rect">
            <a:avLst/>
          </a:prstGeom>
          <a:noFill/>
          <a:ln>
            <a:noFill/>
          </a:ln>
          <a:effectLst>
            <a:outerShdw blurRad="57150" rotWithShape="0" algn="bl" dir="5400000" dist="19050">
              <a:srgbClr val="000000">
                <a:alpha val="49411"/>
              </a:srgbClr>
            </a:outerShdw>
          </a:effectLst>
        </p:spPr>
      </p:pic>
      <p:pic>
        <p:nvPicPr>
          <p:cNvPr id="453" name="Google Shape;453;p52"/>
          <p:cNvPicPr preferRelativeResize="0"/>
          <p:nvPr/>
        </p:nvPicPr>
        <p:blipFill rotWithShape="1">
          <a:blip r:embed="rId7">
            <a:alphaModFix/>
          </a:blip>
          <a:srcRect b="0" l="0" r="0" t="0"/>
          <a:stretch/>
        </p:blipFill>
        <p:spPr>
          <a:xfrm>
            <a:off x="4471613" y="2779525"/>
            <a:ext cx="973800" cy="973800"/>
          </a:xfrm>
          <a:prstGeom prst="rect">
            <a:avLst/>
          </a:prstGeom>
          <a:noFill/>
          <a:ln>
            <a:noFill/>
          </a:ln>
          <a:effectLst>
            <a:outerShdw blurRad="57150" rotWithShape="0" algn="bl" dir="5400000" dist="19050">
              <a:srgbClr val="000000">
                <a:alpha val="49411"/>
              </a:srgbClr>
            </a:outerShdw>
          </a:effectLst>
        </p:spPr>
      </p:pic>
      <p:pic>
        <p:nvPicPr>
          <p:cNvPr id="454" name="Google Shape;454;p52"/>
          <p:cNvPicPr preferRelativeResize="0"/>
          <p:nvPr/>
        </p:nvPicPr>
        <p:blipFill rotWithShape="1">
          <a:blip r:embed="rId8">
            <a:alphaModFix/>
          </a:blip>
          <a:srcRect b="0" l="0" r="0" t="0"/>
          <a:stretch/>
        </p:blipFill>
        <p:spPr>
          <a:xfrm>
            <a:off x="2070898" y="2779525"/>
            <a:ext cx="972529" cy="973800"/>
          </a:xfrm>
          <a:prstGeom prst="rect">
            <a:avLst/>
          </a:prstGeom>
          <a:noFill/>
          <a:ln>
            <a:noFill/>
          </a:ln>
          <a:effectLst>
            <a:outerShdw blurRad="57150" rotWithShape="0" algn="bl" dir="5400000" dist="19050">
              <a:srgbClr val="000000">
                <a:alpha val="49411"/>
              </a:srgbClr>
            </a:outerShdw>
          </a:effectLst>
        </p:spPr>
      </p:pic>
      <p:sp>
        <p:nvSpPr>
          <p:cNvPr id="455" name="Google Shape;455;p52"/>
          <p:cNvSpPr txBox="1"/>
          <p:nvPr/>
        </p:nvSpPr>
        <p:spPr>
          <a:xfrm>
            <a:off x="253200" y="3330025"/>
            <a:ext cx="1766700" cy="89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sng" cap="none" strike="noStrike">
                <a:solidFill>
                  <a:schemeClr val="dk1"/>
                </a:solidFill>
                <a:latin typeface="Avenir"/>
                <a:ea typeface="Avenir"/>
                <a:cs typeface="Avenir"/>
                <a:sym typeface="Avenir"/>
              </a:rPr>
              <a:t>Pre-determined</a:t>
            </a:r>
            <a:r>
              <a:rPr b="0" i="0" lang="en-GB" sz="1100" u="none" cap="none" strike="noStrike">
                <a:solidFill>
                  <a:schemeClr val="dk1"/>
                </a:solidFill>
                <a:latin typeface="Avenir"/>
                <a:ea typeface="Avenir"/>
                <a:cs typeface="Avenir"/>
                <a:sym typeface="Avenir"/>
              </a:rPr>
              <a:t> formal &amp; informal local learning activities for learners to engage with, in pursuit of a specific opportunity:</a:t>
            </a:r>
            <a:br>
              <a:rPr b="0" i="0" lang="en-GB" sz="1100" u="none" cap="none" strike="noStrike">
                <a:solidFill>
                  <a:srgbClr val="000000"/>
                </a:solidFill>
                <a:latin typeface="Avenir"/>
                <a:ea typeface="Avenir"/>
                <a:cs typeface="Avenir"/>
                <a:sym typeface="Avenir"/>
              </a:rPr>
            </a:br>
            <a:br>
              <a:rPr b="0" i="0" lang="en-GB" sz="1100" u="none" cap="none" strike="noStrike">
                <a:solidFill>
                  <a:srgbClr val="000000"/>
                </a:solidFill>
                <a:latin typeface="Avenir"/>
                <a:ea typeface="Avenir"/>
                <a:cs typeface="Avenir"/>
                <a:sym typeface="Avenir"/>
              </a:rPr>
            </a:br>
            <a:endParaRPr b="0" i="0" sz="1100" u="none" cap="none" strike="noStrike">
              <a:solidFill>
                <a:srgbClr val="000000"/>
              </a:solidFill>
              <a:latin typeface="Avenir"/>
              <a:ea typeface="Avenir"/>
              <a:cs typeface="Avenir"/>
              <a:sym typeface="Avenir"/>
            </a:endParaRPr>
          </a:p>
        </p:txBody>
      </p:sp>
      <p:pic>
        <p:nvPicPr>
          <p:cNvPr id="456" name="Google Shape;456;p52"/>
          <p:cNvPicPr preferRelativeResize="0"/>
          <p:nvPr/>
        </p:nvPicPr>
        <p:blipFill rotWithShape="1">
          <a:blip r:embed="rId9">
            <a:alphaModFix/>
          </a:blip>
          <a:srcRect b="0" l="0" r="0" t="0"/>
          <a:stretch/>
        </p:blipFill>
        <p:spPr>
          <a:xfrm>
            <a:off x="343450" y="2731065"/>
            <a:ext cx="529800" cy="552010"/>
          </a:xfrm>
          <a:prstGeom prst="rect">
            <a:avLst/>
          </a:prstGeom>
          <a:noFill/>
          <a:ln>
            <a:noFill/>
          </a:ln>
        </p:spPr>
      </p:pic>
      <p:cxnSp>
        <p:nvCxnSpPr>
          <p:cNvPr id="457" name="Google Shape;457;p52"/>
          <p:cNvCxnSpPr>
            <a:stCxn id="456" idx="3"/>
          </p:cNvCxnSpPr>
          <p:nvPr/>
        </p:nvCxnSpPr>
        <p:spPr>
          <a:xfrm>
            <a:off x="873250" y="3007070"/>
            <a:ext cx="841500" cy="0"/>
          </a:xfrm>
          <a:prstGeom prst="straightConnector1">
            <a:avLst/>
          </a:prstGeom>
          <a:noFill/>
          <a:ln cap="flat" cmpd="sng" w="9525">
            <a:solidFill>
              <a:srgbClr val="000000"/>
            </a:solidFill>
            <a:prstDash val="dash"/>
            <a:round/>
            <a:headEnd len="sm" w="sm" type="none"/>
            <a:tailEnd len="med" w="med" type="triangle"/>
          </a:ln>
        </p:spPr>
      </p:cxnSp>
      <p:cxnSp>
        <p:nvCxnSpPr>
          <p:cNvPr id="458" name="Google Shape;458;p52"/>
          <p:cNvCxnSpPr/>
          <p:nvPr/>
        </p:nvCxnSpPr>
        <p:spPr>
          <a:xfrm>
            <a:off x="6873575" y="3706475"/>
            <a:ext cx="462300" cy="0"/>
          </a:xfrm>
          <a:prstGeom prst="straightConnector1">
            <a:avLst/>
          </a:prstGeom>
          <a:noFill/>
          <a:ln cap="flat" cmpd="sng" w="9525">
            <a:solidFill>
              <a:srgbClr val="000000"/>
            </a:solidFill>
            <a:prstDash val="dash"/>
            <a:round/>
            <a:headEnd len="sm" w="sm" type="none"/>
            <a:tailEnd len="med" w="med" type="triangle"/>
          </a:ln>
        </p:spPr>
      </p:cxnSp>
      <p:pic>
        <p:nvPicPr>
          <p:cNvPr id="459" name="Google Shape;459;p52"/>
          <p:cNvPicPr preferRelativeResize="0"/>
          <p:nvPr/>
        </p:nvPicPr>
        <p:blipFill rotWithShape="1">
          <a:blip r:embed="rId10">
            <a:alphaModFix/>
          </a:blip>
          <a:srcRect b="0" l="0" r="0" t="0"/>
          <a:stretch/>
        </p:blipFill>
        <p:spPr>
          <a:xfrm>
            <a:off x="4472238" y="2780150"/>
            <a:ext cx="972525" cy="972525"/>
          </a:xfrm>
          <a:prstGeom prst="rect">
            <a:avLst/>
          </a:prstGeom>
          <a:noFill/>
          <a:ln>
            <a:noFill/>
          </a:ln>
        </p:spPr>
      </p:pic>
      <p:pic>
        <p:nvPicPr>
          <p:cNvPr id="460" name="Google Shape;460;p52"/>
          <p:cNvPicPr preferRelativeResize="0"/>
          <p:nvPr/>
        </p:nvPicPr>
        <p:blipFill rotWithShape="1">
          <a:blip r:embed="rId11">
            <a:alphaModFix/>
          </a:blip>
          <a:srcRect b="0" l="0" r="0" t="0"/>
          <a:stretch/>
        </p:blipFill>
        <p:spPr>
          <a:xfrm>
            <a:off x="5653212" y="3339150"/>
            <a:ext cx="1011926" cy="10119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64" name="Shape 464"/>
        <p:cNvGrpSpPr/>
        <p:nvPr/>
      </p:nvGrpSpPr>
      <p:grpSpPr>
        <a:xfrm>
          <a:off x="0" y="0"/>
          <a:ext cx="0" cy="0"/>
          <a:chOff x="0" y="0"/>
          <a:chExt cx="0" cy="0"/>
        </a:xfrm>
      </p:grpSpPr>
      <p:cxnSp>
        <p:nvCxnSpPr>
          <p:cNvPr id="465" name="Google Shape;465;p53"/>
          <p:cNvCxnSpPr/>
          <p:nvPr/>
        </p:nvCxnSpPr>
        <p:spPr>
          <a:xfrm>
            <a:off x="6159500" y="3441725"/>
            <a:ext cx="0" cy="1665900"/>
          </a:xfrm>
          <a:prstGeom prst="straightConnector1">
            <a:avLst/>
          </a:prstGeom>
          <a:noFill/>
          <a:ln cap="flat" cmpd="sng" w="19050">
            <a:solidFill>
              <a:srgbClr val="379AD5"/>
            </a:solidFill>
            <a:prstDash val="solid"/>
            <a:round/>
            <a:headEnd len="sm" w="sm" type="none"/>
            <a:tailEnd len="sm" w="sm" type="none"/>
          </a:ln>
        </p:spPr>
      </p:cxnSp>
      <p:cxnSp>
        <p:nvCxnSpPr>
          <p:cNvPr id="466" name="Google Shape;466;p53"/>
          <p:cNvCxnSpPr/>
          <p:nvPr/>
        </p:nvCxnSpPr>
        <p:spPr>
          <a:xfrm>
            <a:off x="4945925" y="3243700"/>
            <a:ext cx="0" cy="1094400"/>
          </a:xfrm>
          <a:prstGeom prst="straightConnector1">
            <a:avLst/>
          </a:prstGeom>
          <a:noFill/>
          <a:ln cap="flat" cmpd="sng" w="19050">
            <a:solidFill>
              <a:srgbClr val="351C75"/>
            </a:solidFill>
            <a:prstDash val="solid"/>
            <a:round/>
            <a:headEnd len="sm" w="sm" type="none"/>
            <a:tailEnd len="sm" w="sm" type="none"/>
          </a:ln>
        </p:spPr>
      </p:cxnSp>
      <p:cxnSp>
        <p:nvCxnSpPr>
          <p:cNvPr id="467" name="Google Shape;467;p53"/>
          <p:cNvCxnSpPr/>
          <p:nvPr/>
        </p:nvCxnSpPr>
        <p:spPr>
          <a:xfrm>
            <a:off x="3732350" y="3591225"/>
            <a:ext cx="0" cy="1028400"/>
          </a:xfrm>
          <a:prstGeom prst="straightConnector1">
            <a:avLst/>
          </a:prstGeom>
          <a:noFill/>
          <a:ln cap="flat" cmpd="sng" w="19050">
            <a:solidFill>
              <a:srgbClr val="EF988B"/>
            </a:solidFill>
            <a:prstDash val="solid"/>
            <a:round/>
            <a:headEnd len="sm" w="sm" type="none"/>
            <a:tailEnd len="sm" w="sm" type="none"/>
          </a:ln>
        </p:spPr>
      </p:cxnSp>
      <p:cxnSp>
        <p:nvCxnSpPr>
          <p:cNvPr id="468" name="Google Shape;468;p53"/>
          <p:cNvCxnSpPr/>
          <p:nvPr/>
        </p:nvCxnSpPr>
        <p:spPr>
          <a:xfrm>
            <a:off x="2561975" y="3020250"/>
            <a:ext cx="0" cy="1103400"/>
          </a:xfrm>
          <a:prstGeom prst="straightConnector1">
            <a:avLst/>
          </a:prstGeom>
          <a:noFill/>
          <a:ln cap="flat" cmpd="sng" w="19050">
            <a:solidFill>
              <a:srgbClr val="B1C028"/>
            </a:solidFill>
            <a:prstDash val="solid"/>
            <a:round/>
            <a:headEnd len="sm" w="sm" type="none"/>
            <a:tailEnd len="sm" w="sm" type="none"/>
          </a:ln>
        </p:spPr>
      </p:cxnSp>
      <p:sp>
        <p:nvSpPr>
          <p:cNvPr id="469" name="Google Shape;469;p53"/>
          <p:cNvSpPr/>
          <p:nvPr/>
        </p:nvSpPr>
        <p:spPr>
          <a:xfrm>
            <a:off x="257175" y="901875"/>
            <a:ext cx="8629500" cy="1126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0" name="Google Shape;470;p53"/>
          <p:cNvCxnSpPr/>
          <p:nvPr/>
        </p:nvCxnSpPr>
        <p:spPr>
          <a:xfrm>
            <a:off x="2569125" y="1664125"/>
            <a:ext cx="0" cy="1103400"/>
          </a:xfrm>
          <a:prstGeom prst="straightConnector1">
            <a:avLst/>
          </a:prstGeom>
          <a:noFill/>
          <a:ln cap="flat" cmpd="sng" w="19050">
            <a:solidFill>
              <a:srgbClr val="9DB9CA"/>
            </a:solidFill>
            <a:prstDash val="solid"/>
            <a:round/>
            <a:headEnd len="sm" w="sm" type="none"/>
            <a:tailEnd len="sm" w="sm" type="none"/>
          </a:ln>
        </p:spPr>
      </p:cxnSp>
      <p:pic>
        <p:nvPicPr>
          <p:cNvPr id="471" name="Google Shape;471;p53"/>
          <p:cNvPicPr preferRelativeResize="0"/>
          <p:nvPr/>
        </p:nvPicPr>
        <p:blipFill rotWithShape="1">
          <a:blip r:embed="rId3">
            <a:alphaModFix/>
          </a:blip>
          <a:srcRect b="0" l="0" r="0" t="0"/>
          <a:stretch/>
        </p:blipFill>
        <p:spPr>
          <a:xfrm>
            <a:off x="7354450" y="2493937"/>
            <a:ext cx="1114200" cy="1089000"/>
          </a:xfrm>
          <a:prstGeom prst="rect">
            <a:avLst/>
          </a:prstGeom>
          <a:noFill/>
          <a:ln>
            <a:noFill/>
          </a:ln>
        </p:spPr>
      </p:pic>
      <p:sp>
        <p:nvSpPr>
          <p:cNvPr id="472" name="Google Shape;472;p53"/>
          <p:cNvSpPr txBox="1"/>
          <p:nvPr/>
        </p:nvSpPr>
        <p:spPr>
          <a:xfrm>
            <a:off x="6942575" y="1137525"/>
            <a:ext cx="1393500" cy="6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FFFFFF"/>
                </a:solidFill>
                <a:latin typeface="Gill Sans"/>
                <a:ea typeface="Gill Sans"/>
                <a:cs typeface="Gill Sans"/>
                <a:sym typeface="Gill Sans"/>
              </a:rPr>
              <a:t>Knowledge</a:t>
            </a:r>
            <a:endParaRPr b="0" i="0" sz="1200" u="none" cap="none" strike="noStrike">
              <a:solidFill>
                <a:srgbClr val="FFFFFF"/>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FFFFFF"/>
                </a:solidFill>
                <a:latin typeface="Gill Sans"/>
                <a:ea typeface="Gill Sans"/>
                <a:cs typeface="Gill Sans"/>
                <a:sym typeface="Gill Sans"/>
              </a:rPr>
              <a:t>Skills</a:t>
            </a:r>
            <a:endParaRPr b="0" i="0" sz="1200" u="none" cap="none" strike="noStrike">
              <a:solidFill>
                <a:srgbClr val="FFFFFF"/>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FFFFFF"/>
                </a:solidFill>
                <a:latin typeface="Gill Sans"/>
                <a:ea typeface="Gill Sans"/>
                <a:cs typeface="Gill Sans"/>
                <a:sym typeface="Gill Sans"/>
              </a:rPr>
              <a:t>Attitudes &amp; Values</a:t>
            </a:r>
            <a:br>
              <a:rPr b="0" i="0" lang="en-GB" sz="1400" u="none" cap="none" strike="noStrike">
                <a:solidFill>
                  <a:srgbClr val="000000"/>
                </a:solidFill>
                <a:latin typeface="Gill Sans"/>
                <a:ea typeface="Gill Sans"/>
                <a:cs typeface="Gill Sans"/>
                <a:sym typeface="Gill Sans"/>
              </a:rPr>
            </a:br>
            <a:endParaRPr b="0" i="0" sz="1400" u="none" cap="none" strike="noStrike">
              <a:solidFill>
                <a:srgbClr val="000000"/>
              </a:solidFill>
              <a:latin typeface="Gill Sans"/>
              <a:ea typeface="Gill Sans"/>
              <a:cs typeface="Gill Sans"/>
              <a:sym typeface="Gill Sans"/>
            </a:endParaRPr>
          </a:p>
        </p:txBody>
      </p:sp>
      <p:sp>
        <p:nvSpPr>
          <p:cNvPr id="473" name="Google Shape;473;p53"/>
          <p:cNvSpPr txBox="1"/>
          <p:nvPr/>
        </p:nvSpPr>
        <p:spPr>
          <a:xfrm>
            <a:off x="7248550" y="3631600"/>
            <a:ext cx="1326000" cy="97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Gill Sans"/>
                <a:ea typeface="Gill Sans"/>
                <a:cs typeface="Gill Sans"/>
                <a:sym typeface="Gill Sans"/>
              </a:rPr>
              <a:t>Destinations:</a:t>
            </a:r>
            <a:endParaRPr b="0" i="0" sz="12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venir"/>
                <a:ea typeface="Avenir"/>
                <a:cs typeface="Avenir"/>
                <a:sym typeface="Avenir"/>
              </a:rPr>
              <a:t>- Education</a:t>
            </a:r>
            <a:endParaRPr b="0" i="0" sz="10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venir"/>
                <a:ea typeface="Avenir"/>
                <a:cs typeface="Avenir"/>
                <a:sym typeface="Avenir"/>
              </a:rPr>
              <a:t>- Enterprise</a:t>
            </a:r>
            <a:br>
              <a:rPr b="0" i="0" lang="en-GB" sz="1000" u="none" cap="none" strike="noStrike">
                <a:solidFill>
                  <a:srgbClr val="000000"/>
                </a:solidFill>
                <a:latin typeface="Avenir"/>
                <a:ea typeface="Avenir"/>
                <a:cs typeface="Avenir"/>
                <a:sym typeface="Avenir"/>
              </a:rPr>
            </a:br>
            <a:r>
              <a:rPr b="0" i="0" lang="en-GB" sz="1000" u="none" cap="none" strike="noStrike">
                <a:solidFill>
                  <a:srgbClr val="000000"/>
                </a:solidFill>
                <a:latin typeface="Avenir"/>
                <a:ea typeface="Avenir"/>
                <a:cs typeface="Avenir"/>
                <a:sym typeface="Avenir"/>
              </a:rPr>
              <a:t>- Employment</a:t>
            </a:r>
            <a:endParaRPr b="0" i="0" sz="10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venir"/>
                <a:ea typeface="Avenir"/>
                <a:cs typeface="Avenir"/>
                <a:sym typeface="Avenir"/>
              </a:rPr>
              <a:t>- Civic Engagement</a:t>
            </a:r>
            <a:br>
              <a:rPr b="0" i="0" lang="en-GB" sz="1400" u="none" cap="none" strike="noStrike">
                <a:solidFill>
                  <a:srgbClr val="000000"/>
                </a:solidFill>
                <a:latin typeface="Gill Sans"/>
                <a:ea typeface="Gill Sans"/>
                <a:cs typeface="Gill Sans"/>
                <a:sym typeface="Gill Sans"/>
              </a:rPr>
            </a:br>
            <a:endParaRPr b="0" i="0" sz="1400" u="none" cap="none" strike="noStrike">
              <a:solidFill>
                <a:srgbClr val="000000"/>
              </a:solidFill>
              <a:latin typeface="Gill Sans"/>
              <a:ea typeface="Gill Sans"/>
              <a:cs typeface="Gill Sans"/>
              <a:sym typeface="Gill Sans"/>
            </a:endParaRPr>
          </a:p>
        </p:txBody>
      </p:sp>
      <p:pic>
        <p:nvPicPr>
          <p:cNvPr id="474" name="Google Shape;474;p53"/>
          <p:cNvPicPr preferRelativeResize="0"/>
          <p:nvPr/>
        </p:nvPicPr>
        <p:blipFill rotWithShape="1">
          <a:blip r:embed="rId4">
            <a:alphaModFix/>
          </a:blip>
          <a:srcRect b="0" l="0" r="0" t="0"/>
          <a:stretch/>
        </p:blipFill>
        <p:spPr>
          <a:xfrm>
            <a:off x="1805525" y="1072712"/>
            <a:ext cx="5164725" cy="780088"/>
          </a:xfrm>
          <a:prstGeom prst="rect">
            <a:avLst/>
          </a:prstGeom>
          <a:noFill/>
          <a:ln>
            <a:noFill/>
          </a:ln>
        </p:spPr>
      </p:pic>
      <p:sp>
        <p:nvSpPr>
          <p:cNvPr id="475" name="Google Shape;475;p53"/>
          <p:cNvSpPr txBox="1"/>
          <p:nvPr/>
        </p:nvSpPr>
        <p:spPr>
          <a:xfrm>
            <a:off x="344875" y="3593800"/>
            <a:ext cx="1623000" cy="89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venir"/>
                <a:ea typeface="Avenir"/>
                <a:cs typeface="Avenir"/>
                <a:sym typeface="Avenir"/>
              </a:rPr>
              <a:t>A </a:t>
            </a:r>
            <a:r>
              <a:rPr b="0" i="0" lang="en-GB" sz="1100" u="sng" cap="none" strike="noStrike">
                <a:solidFill>
                  <a:srgbClr val="000000"/>
                </a:solidFill>
                <a:latin typeface="Avenir"/>
                <a:ea typeface="Avenir"/>
                <a:cs typeface="Avenir"/>
                <a:sym typeface="Avenir"/>
              </a:rPr>
              <a:t>variety</a:t>
            </a:r>
            <a:r>
              <a:rPr b="0" i="0" lang="en-GB" sz="1100" u="none" cap="none" strike="noStrike">
                <a:solidFill>
                  <a:srgbClr val="000000"/>
                </a:solidFill>
                <a:latin typeface="Avenir"/>
                <a:ea typeface="Avenir"/>
                <a:cs typeface="Avenir"/>
                <a:sym typeface="Avenir"/>
              </a:rPr>
              <a:t> of formal &amp; informal local learning activities that learners can </a:t>
            </a:r>
            <a:r>
              <a:rPr b="0" i="0" lang="en-GB" sz="1100" u="sng" cap="none" strike="noStrike">
                <a:solidFill>
                  <a:srgbClr val="000000"/>
                </a:solidFill>
                <a:latin typeface="Avenir"/>
                <a:ea typeface="Avenir"/>
                <a:cs typeface="Avenir"/>
                <a:sym typeface="Avenir"/>
              </a:rPr>
              <a:t>choose</a:t>
            </a:r>
            <a:r>
              <a:rPr b="0" i="0" lang="en-GB" sz="1100" u="none" cap="none" strike="noStrike">
                <a:solidFill>
                  <a:srgbClr val="000000"/>
                </a:solidFill>
                <a:latin typeface="Avenir"/>
                <a:ea typeface="Avenir"/>
                <a:cs typeface="Avenir"/>
                <a:sym typeface="Avenir"/>
              </a:rPr>
              <a:t> to engage with:</a:t>
            </a:r>
            <a:br>
              <a:rPr b="0" i="0" lang="en-GB" sz="1100" u="none" cap="none" strike="noStrike">
                <a:solidFill>
                  <a:srgbClr val="000000"/>
                </a:solidFill>
                <a:latin typeface="Avenir"/>
                <a:ea typeface="Avenir"/>
                <a:cs typeface="Avenir"/>
                <a:sym typeface="Avenir"/>
              </a:rPr>
            </a:br>
            <a:br>
              <a:rPr b="0" i="0" lang="en-GB" sz="1100" u="none" cap="none" strike="noStrike">
                <a:solidFill>
                  <a:srgbClr val="000000"/>
                </a:solidFill>
                <a:latin typeface="Avenir"/>
                <a:ea typeface="Avenir"/>
                <a:cs typeface="Avenir"/>
                <a:sym typeface="Avenir"/>
              </a:rPr>
            </a:br>
            <a:endParaRPr b="0" i="0" sz="1100" u="none" cap="none" strike="noStrike">
              <a:solidFill>
                <a:srgbClr val="000000"/>
              </a:solidFill>
              <a:latin typeface="Avenir"/>
              <a:ea typeface="Avenir"/>
              <a:cs typeface="Avenir"/>
              <a:sym typeface="Avenir"/>
            </a:endParaRPr>
          </a:p>
        </p:txBody>
      </p:sp>
      <p:sp>
        <p:nvSpPr>
          <p:cNvPr id="476" name="Google Shape;476;p53"/>
          <p:cNvSpPr txBox="1"/>
          <p:nvPr/>
        </p:nvSpPr>
        <p:spPr>
          <a:xfrm>
            <a:off x="178300" y="359750"/>
            <a:ext cx="5904900" cy="47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venir"/>
                <a:ea typeface="Avenir"/>
                <a:cs typeface="Avenir"/>
                <a:sym typeface="Avenir"/>
              </a:rPr>
              <a:t>The Cities of Learning App suggests a variety of learning experiences that learners </a:t>
            </a:r>
            <a:br>
              <a:rPr b="1" i="0" lang="en-GB" sz="1200" u="none" cap="none" strike="noStrike">
                <a:solidFill>
                  <a:srgbClr val="000000"/>
                </a:solidFill>
                <a:latin typeface="Avenir"/>
                <a:ea typeface="Avenir"/>
                <a:cs typeface="Avenir"/>
                <a:sym typeface="Avenir"/>
              </a:rPr>
            </a:br>
            <a:r>
              <a:rPr b="1" i="0" lang="en-GB" sz="1200" u="none" cap="none" strike="noStrike">
                <a:solidFill>
                  <a:srgbClr val="000000"/>
                </a:solidFill>
                <a:latin typeface="Avenir"/>
                <a:ea typeface="Avenir"/>
                <a:cs typeface="Avenir"/>
                <a:sym typeface="Avenir"/>
              </a:rPr>
              <a:t>can select from to progress them towards a chosen destination</a:t>
            </a:r>
            <a:endParaRPr b="1" i="0" sz="1200" u="none" cap="none" strike="noStrike">
              <a:solidFill>
                <a:srgbClr val="000000"/>
              </a:solidFill>
              <a:latin typeface="Avenir"/>
              <a:ea typeface="Avenir"/>
              <a:cs typeface="Avenir"/>
              <a:sym typeface="Avenir"/>
            </a:endParaRPr>
          </a:p>
          <a:p>
            <a:pPr indent="0" lvl="0" marL="0" marR="0" rtl="0" algn="l">
              <a:lnSpc>
                <a:spcPct val="115000"/>
              </a:lnSpc>
              <a:spcBef>
                <a:spcPts val="0"/>
              </a:spcBef>
              <a:spcAft>
                <a:spcPts val="0"/>
              </a:spcAft>
              <a:buClr>
                <a:srgbClr val="000000"/>
              </a:buClr>
              <a:buSzPts val="1000"/>
              <a:buFont typeface="Arial"/>
              <a:buNone/>
            </a:pPr>
            <a:br>
              <a:rPr b="1" i="0" lang="en-GB" sz="1000" u="none" cap="none" strike="noStrike">
                <a:solidFill>
                  <a:srgbClr val="000000"/>
                </a:solidFill>
                <a:latin typeface="Avenir"/>
                <a:ea typeface="Avenir"/>
                <a:cs typeface="Avenir"/>
                <a:sym typeface="Avenir"/>
              </a:rPr>
            </a:br>
            <a:endParaRPr b="1" i="0" sz="1000" u="none" cap="none" strike="noStrike">
              <a:solidFill>
                <a:srgbClr val="000000"/>
              </a:solidFill>
              <a:latin typeface="Avenir"/>
              <a:ea typeface="Avenir"/>
              <a:cs typeface="Avenir"/>
              <a:sym typeface="Avenir"/>
            </a:endParaRPr>
          </a:p>
        </p:txBody>
      </p:sp>
      <p:sp>
        <p:nvSpPr>
          <p:cNvPr id="477" name="Google Shape;477;p53"/>
          <p:cNvSpPr txBox="1"/>
          <p:nvPr/>
        </p:nvSpPr>
        <p:spPr>
          <a:xfrm>
            <a:off x="2138625" y="1540800"/>
            <a:ext cx="861000" cy="159600"/>
          </a:xfrm>
          <a:prstGeom prst="rect">
            <a:avLst/>
          </a:prstGeom>
          <a:solidFill>
            <a:srgbClr val="9DB9C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Gill Sans"/>
                <a:ea typeface="Gill Sans"/>
                <a:cs typeface="Gill Sans"/>
                <a:sym typeface="Gill Sans"/>
              </a:rPr>
              <a:t>KSA Tags</a:t>
            </a:r>
            <a:endParaRPr b="0" i="0" sz="1000" u="none" cap="none" strike="noStrike">
              <a:solidFill>
                <a:srgbClr val="FFFFFF"/>
              </a:solidFill>
              <a:latin typeface="Gill Sans"/>
              <a:ea typeface="Gill Sans"/>
              <a:cs typeface="Gill Sans"/>
              <a:sym typeface="Gill Sans"/>
            </a:endParaRPr>
          </a:p>
        </p:txBody>
      </p:sp>
      <p:sp>
        <p:nvSpPr>
          <p:cNvPr id="478" name="Google Shape;478;p53"/>
          <p:cNvSpPr/>
          <p:nvPr/>
        </p:nvSpPr>
        <p:spPr>
          <a:xfrm>
            <a:off x="1906113" y="2094988"/>
            <a:ext cx="1326000" cy="1148700"/>
          </a:xfrm>
          <a:prstGeom prst="hexagon">
            <a:avLst>
              <a:gd fmla="val 25000" name="adj"/>
              <a:gd fmla="val 115470" name="vf"/>
            </a:avLst>
          </a:prstGeom>
          <a:solidFill>
            <a:srgbClr val="9DB9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53"/>
          <p:cNvSpPr/>
          <p:nvPr/>
        </p:nvSpPr>
        <p:spPr>
          <a:xfrm>
            <a:off x="3094525" y="2692075"/>
            <a:ext cx="1326000" cy="1148700"/>
          </a:xfrm>
          <a:prstGeom prst="hexagon">
            <a:avLst>
              <a:gd fmla="val 25000" name="adj"/>
              <a:gd fmla="val 115470" name="vf"/>
            </a:avLst>
          </a:prstGeom>
          <a:solidFill>
            <a:srgbClr val="DFB4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3"/>
          <p:cNvSpPr/>
          <p:nvPr/>
        </p:nvSpPr>
        <p:spPr>
          <a:xfrm>
            <a:off x="4298775" y="2122063"/>
            <a:ext cx="1326000" cy="1148700"/>
          </a:xfrm>
          <a:prstGeom prst="hexagon">
            <a:avLst>
              <a:gd fmla="val 25000" name="adj"/>
              <a:gd fmla="val 115470" name="vf"/>
            </a:avLst>
          </a:prstGeom>
          <a:solidFill>
            <a:srgbClr val="E61E8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53"/>
          <p:cNvSpPr/>
          <p:nvPr/>
        </p:nvSpPr>
        <p:spPr>
          <a:xfrm rot="-2700000">
            <a:off x="7724235" y="1806112"/>
            <a:ext cx="374625" cy="374625"/>
          </a:xfrm>
          <a:prstGeom prst="rtTriangl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82" name="Google Shape;482;p53"/>
          <p:cNvCxnSpPr/>
          <p:nvPr/>
        </p:nvCxnSpPr>
        <p:spPr>
          <a:xfrm>
            <a:off x="3732350" y="1664125"/>
            <a:ext cx="0" cy="1705500"/>
          </a:xfrm>
          <a:prstGeom prst="straightConnector1">
            <a:avLst/>
          </a:prstGeom>
          <a:noFill/>
          <a:ln cap="flat" cmpd="sng" w="19050">
            <a:solidFill>
              <a:srgbClr val="DFB45A"/>
            </a:solidFill>
            <a:prstDash val="solid"/>
            <a:round/>
            <a:headEnd len="sm" w="sm" type="none"/>
            <a:tailEnd len="sm" w="sm" type="none"/>
          </a:ln>
        </p:spPr>
      </p:cxnSp>
      <p:cxnSp>
        <p:nvCxnSpPr>
          <p:cNvPr id="483" name="Google Shape;483;p53"/>
          <p:cNvCxnSpPr/>
          <p:nvPr/>
        </p:nvCxnSpPr>
        <p:spPr>
          <a:xfrm>
            <a:off x="4945925" y="1617400"/>
            <a:ext cx="0" cy="1094400"/>
          </a:xfrm>
          <a:prstGeom prst="straightConnector1">
            <a:avLst/>
          </a:prstGeom>
          <a:noFill/>
          <a:ln cap="flat" cmpd="sng" w="19050">
            <a:solidFill>
              <a:srgbClr val="E61E83"/>
            </a:solidFill>
            <a:prstDash val="solid"/>
            <a:round/>
            <a:headEnd len="sm" w="sm" type="none"/>
            <a:tailEnd len="sm" w="sm" type="none"/>
          </a:ln>
        </p:spPr>
      </p:cxnSp>
      <p:sp>
        <p:nvSpPr>
          <p:cNvPr id="484" name="Google Shape;484;p53"/>
          <p:cNvSpPr txBox="1"/>
          <p:nvPr/>
        </p:nvSpPr>
        <p:spPr>
          <a:xfrm>
            <a:off x="5729000" y="1540800"/>
            <a:ext cx="861000" cy="159600"/>
          </a:xfrm>
          <a:prstGeom prst="rect">
            <a:avLst/>
          </a:prstGeom>
          <a:solidFill>
            <a:srgbClr val="6F28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Gill Sans"/>
                <a:ea typeface="Gill Sans"/>
                <a:cs typeface="Gill Sans"/>
                <a:sym typeface="Gill Sans"/>
              </a:rPr>
              <a:t>KSA Tags</a:t>
            </a:r>
            <a:endParaRPr b="0" i="0" sz="1000" u="none" cap="none" strike="noStrike">
              <a:solidFill>
                <a:srgbClr val="FFFFFF"/>
              </a:solidFill>
              <a:latin typeface="Gill Sans"/>
              <a:ea typeface="Gill Sans"/>
              <a:cs typeface="Gill Sans"/>
              <a:sym typeface="Gill Sans"/>
            </a:endParaRPr>
          </a:p>
        </p:txBody>
      </p:sp>
      <p:sp>
        <p:nvSpPr>
          <p:cNvPr id="485" name="Google Shape;485;p53"/>
          <p:cNvSpPr txBox="1"/>
          <p:nvPr/>
        </p:nvSpPr>
        <p:spPr>
          <a:xfrm>
            <a:off x="4515425" y="1540800"/>
            <a:ext cx="861000" cy="159600"/>
          </a:xfrm>
          <a:prstGeom prst="rect">
            <a:avLst/>
          </a:prstGeom>
          <a:solidFill>
            <a:srgbClr val="E61E8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Gill Sans"/>
                <a:ea typeface="Gill Sans"/>
                <a:cs typeface="Gill Sans"/>
                <a:sym typeface="Gill Sans"/>
              </a:rPr>
              <a:t>KSA Tags</a:t>
            </a:r>
            <a:endParaRPr b="0" i="0" sz="1000" u="none" cap="none" strike="noStrike">
              <a:solidFill>
                <a:srgbClr val="FFFFFF"/>
              </a:solidFill>
              <a:latin typeface="Gill Sans"/>
              <a:ea typeface="Gill Sans"/>
              <a:cs typeface="Gill Sans"/>
              <a:sym typeface="Gill Sans"/>
            </a:endParaRPr>
          </a:p>
        </p:txBody>
      </p:sp>
      <p:sp>
        <p:nvSpPr>
          <p:cNvPr id="486" name="Google Shape;486;p53"/>
          <p:cNvSpPr txBox="1"/>
          <p:nvPr/>
        </p:nvSpPr>
        <p:spPr>
          <a:xfrm>
            <a:off x="3301850" y="1540800"/>
            <a:ext cx="861000" cy="159600"/>
          </a:xfrm>
          <a:prstGeom prst="rect">
            <a:avLst/>
          </a:prstGeom>
          <a:solidFill>
            <a:srgbClr val="DFB45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Gill Sans"/>
                <a:ea typeface="Gill Sans"/>
                <a:cs typeface="Gill Sans"/>
                <a:sym typeface="Gill Sans"/>
              </a:rPr>
              <a:t>KSA Tags</a:t>
            </a:r>
            <a:endParaRPr b="0" i="0" sz="1000" u="none" cap="none" strike="noStrike">
              <a:solidFill>
                <a:srgbClr val="FFFFFF"/>
              </a:solidFill>
              <a:latin typeface="Gill Sans"/>
              <a:ea typeface="Gill Sans"/>
              <a:cs typeface="Gill Sans"/>
              <a:sym typeface="Gill Sans"/>
            </a:endParaRPr>
          </a:p>
        </p:txBody>
      </p:sp>
      <p:sp>
        <p:nvSpPr>
          <p:cNvPr id="487" name="Google Shape;487;p53"/>
          <p:cNvSpPr txBox="1"/>
          <p:nvPr/>
        </p:nvSpPr>
        <p:spPr>
          <a:xfrm>
            <a:off x="1076325" y="1317225"/>
            <a:ext cx="735600" cy="47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FFFFFF"/>
                </a:solidFill>
                <a:latin typeface="Gill Sans"/>
                <a:ea typeface="Gill Sans"/>
                <a:cs typeface="Gill Sans"/>
                <a:sym typeface="Gill Sans"/>
              </a:rPr>
              <a:t>Formal</a:t>
            </a:r>
            <a:br>
              <a:rPr b="0" i="0" lang="en-GB" sz="1200" u="none" cap="none" strike="noStrike">
                <a:solidFill>
                  <a:srgbClr val="FFFFFF"/>
                </a:solidFill>
                <a:latin typeface="Gill Sans"/>
                <a:ea typeface="Gill Sans"/>
                <a:cs typeface="Gill Sans"/>
                <a:sym typeface="Gill Sans"/>
              </a:rPr>
            </a:br>
            <a:r>
              <a:rPr b="0" i="0" lang="en-GB" sz="1200" u="none" cap="none" strike="noStrike">
                <a:solidFill>
                  <a:srgbClr val="FFFFFF"/>
                </a:solidFill>
                <a:latin typeface="Gill Sans"/>
                <a:ea typeface="Gill Sans"/>
                <a:cs typeface="Gill Sans"/>
                <a:sym typeface="Gill Sans"/>
              </a:rPr>
              <a:t>Informal</a:t>
            </a:r>
            <a:br>
              <a:rPr b="0" i="0" lang="en-GB" sz="1400" u="none" cap="none" strike="noStrike">
                <a:solidFill>
                  <a:srgbClr val="000000"/>
                </a:solidFill>
                <a:latin typeface="Gill Sans"/>
                <a:ea typeface="Gill Sans"/>
                <a:cs typeface="Gill Sans"/>
                <a:sym typeface="Gill Sans"/>
              </a:rPr>
            </a:br>
            <a:endParaRPr b="0" i="0" sz="1400" u="none" cap="none" strike="noStrike">
              <a:solidFill>
                <a:srgbClr val="000000"/>
              </a:solidFill>
              <a:latin typeface="Gill Sans"/>
              <a:ea typeface="Gill Sans"/>
              <a:cs typeface="Gill Sans"/>
              <a:sym typeface="Gill Sans"/>
            </a:endParaRPr>
          </a:p>
        </p:txBody>
      </p:sp>
      <p:pic>
        <p:nvPicPr>
          <p:cNvPr id="488" name="Google Shape;488;p53"/>
          <p:cNvPicPr preferRelativeResize="0"/>
          <p:nvPr/>
        </p:nvPicPr>
        <p:blipFill rotWithShape="1">
          <a:blip r:embed="rId5">
            <a:alphaModFix/>
          </a:blip>
          <a:srcRect b="0" l="0" r="0" t="0"/>
          <a:stretch/>
        </p:blipFill>
        <p:spPr>
          <a:xfrm>
            <a:off x="3278550" y="2779525"/>
            <a:ext cx="973800" cy="973800"/>
          </a:xfrm>
          <a:prstGeom prst="rect">
            <a:avLst/>
          </a:prstGeom>
          <a:noFill/>
          <a:ln>
            <a:noFill/>
          </a:ln>
          <a:effectLst>
            <a:outerShdw blurRad="57150" rotWithShape="0" algn="bl" dir="5400000" dist="19050">
              <a:srgbClr val="000000">
                <a:alpha val="49411"/>
              </a:srgbClr>
            </a:outerShdw>
          </a:effectLst>
        </p:spPr>
      </p:pic>
      <p:pic>
        <p:nvPicPr>
          <p:cNvPr id="489" name="Google Shape;489;p53"/>
          <p:cNvPicPr preferRelativeResize="0"/>
          <p:nvPr/>
        </p:nvPicPr>
        <p:blipFill rotWithShape="1">
          <a:blip r:embed="rId6">
            <a:alphaModFix/>
          </a:blip>
          <a:srcRect b="0" l="0" r="0" t="0"/>
          <a:stretch/>
        </p:blipFill>
        <p:spPr>
          <a:xfrm>
            <a:off x="4471613" y="2209525"/>
            <a:ext cx="973800" cy="973800"/>
          </a:xfrm>
          <a:prstGeom prst="rect">
            <a:avLst/>
          </a:prstGeom>
          <a:noFill/>
          <a:ln>
            <a:noFill/>
          </a:ln>
          <a:effectLst>
            <a:outerShdw blurRad="57150" rotWithShape="0" algn="bl" dir="5400000" dist="19050">
              <a:srgbClr val="000000">
                <a:alpha val="49411"/>
              </a:srgbClr>
            </a:outerShdw>
          </a:effectLst>
        </p:spPr>
      </p:pic>
      <p:pic>
        <p:nvPicPr>
          <p:cNvPr id="490" name="Google Shape;490;p53"/>
          <p:cNvPicPr preferRelativeResize="0"/>
          <p:nvPr/>
        </p:nvPicPr>
        <p:blipFill rotWithShape="1">
          <a:blip r:embed="rId7">
            <a:alphaModFix/>
          </a:blip>
          <a:srcRect b="0" l="0" r="0" t="0"/>
          <a:stretch/>
        </p:blipFill>
        <p:spPr>
          <a:xfrm>
            <a:off x="2070898" y="2182450"/>
            <a:ext cx="972529" cy="973800"/>
          </a:xfrm>
          <a:prstGeom prst="rect">
            <a:avLst/>
          </a:prstGeom>
          <a:noFill/>
          <a:ln>
            <a:noFill/>
          </a:ln>
          <a:effectLst>
            <a:outerShdw blurRad="57150" rotWithShape="0" algn="bl" dir="5400000" dist="19050">
              <a:srgbClr val="000000">
                <a:alpha val="49411"/>
              </a:srgbClr>
            </a:outerShdw>
          </a:effectLst>
        </p:spPr>
      </p:pic>
      <p:cxnSp>
        <p:nvCxnSpPr>
          <p:cNvPr id="491" name="Google Shape;491;p53"/>
          <p:cNvCxnSpPr/>
          <p:nvPr/>
        </p:nvCxnSpPr>
        <p:spPr>
          <a:xfrm>
            <a:off x="6159500" y="1587925"/>
            <a:ext cx="0" cy="1665900"/>
          </a:xfrm>
          <a:prstGeom prst="straightConnector1">
            <a:avLst/>
          </a:prstGeom>
          <a:noFill/>
          <a:ln cap="flat" cmpd="sng" w="19050">
            <a:solidFill>
              <a:srgbClr val="6F286A"/>
            </a:solidFill>
            <a:prstDash val="solid"/>
            <a:round/>
            <a:headEnd len="sm" w="sm" type="none"/>
            <a:tailEnd len="sm" w="sm" type="none"/>
          </a:ln>
        </p:spPr>
      </p:cxnSp>
      <p:sp>
        <p:nvSpPr>
          <p:cNvPr id="492" name="Google Shape;492;p53"/>
          <p:cNvSpPr/>
          <p:nvPr/>
        </p:nvSpPr>
        <p:spPr>
          <a:xfrm>
            <a:off x="5496525" y="2680750"/>
            <a:ext cx="1326000" cy="1148700"/>
          </a:xfrm>
          <a:prstGeom prst="hexagon">
            <a:avLst>
              <a:gd fmla="val 25000" name="adj"/>
              <a:gd fmla="val 115470" name="vf"/>
            </a:avLst>
          </a:prstGeom>
          <a:solidFill>
            <a:srgbClr val="6F28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3" name="Google Shape;493;p53"/>
          <p:cNvPicPr preferRelativeResize="0"/>
          <p:nvPr/>
        </p:nvPicPr>
        <p:blipFill rotWithShape="1">
          <a:blip r:embed="rId8">
            <a:alphaModFix/>
          </a:blip>
          <a:srcRect b="0" l="0" r="0" t="0"/>
          <a:stretch/>
        </p:blipFill>
        <p:spPr>
          <a:xfrm>
            <a:off x="5671238" y="2758650"/>
            <a:ext cx="973800" cy="973800"/>
          </a:xfrm>
          <a:prstGeom prst="rect">
            <a:avLst/>
          </a:prstGeom>
          <a:noFill/>
          <a:ln>
            <a:noFill/>
          </a:ln>
          <a:effectLst>
            <a:outerShdw blurRad="57150" rotWithShape="0" algn="bl" dir="5400000" dist="19050">
              <a:srgbClr val="000000">
                <a:alpha val="49411"/>
              </a:srgbClr>
            </a:outerShdw>
          </a:effectLst>
        </p:spPr>
      </p:pic>
      <p:sp>
        <p:nvSpPr>
          <p:cNvPr id="494" name="Google Shape;494;p53"/>
          <p:cNvSpPr txBox="1"/>
          <p:nvPr/>
        </p:nvSpPr>
        <p:spPr>
          <a:xfrm>
            <a:off x="178300" y="98525"/>
            <a:ext cx="8841900" cy="33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venir"/>
                <a:ea typeface="Avenir"/>
                <a:cs typeface="Avenir"/>
                <a:sym typeface="Avenir"/>
              </a:rPr>
              <a:t>DESTINATION - DRIVEN PATHWAY (Rules-based engine)</a:t>
            </a:r>
            <a:endParaRPr b="1" i="0" sz="1200" u="none" cap="none" strike="noStrike">
              <a:solidFill>
                <a:srgbClr val="000000"/>
              </a:solidFill>
              <a:latin typeface="Avenir"/>
              <a:ea typeface="Avenir"/>
              <a:cs typeface="Avenir"/>
              <a:sym typeface="Avenir"/>
            </a:endParaRPr>
          </a:p>
          <a:p>
            <a:pPr indent="0" lvl="0" marL="0" marR="0" rtl="0" algn="l">
              <a:lnSpc>
                <a:spcPct val="115000"/>
              </a:lnSpc>
              <a:spcBef>
                <a:spcPts val="0"/>
              </a:spcBef>
              <a:spcAft>
                <a:spcPts val="0"/>
              </a:spcAft>
              <a:buClr>
                <a:srgbClr val="000000"/>
              </a:buClr>
              <a:buSzPts val="1000"/>
              <a:buFont typeface="Arial"/>
              <a:buNone/>
            </a:pPr>
            <a:br>
              <a:rPr b="0" i="0" lang="en-GB" sz="1000" u="none" cap="none" strike="noStrike">
                <a:solidFill>
                  <a:srgbClr val="000000"/>
                </a:solidFill>
                <a:latin typeface="Avenir"/>
                <a:ea typeface="Avenir"/>
                <a:cs typeface="Avenir"/>
                <a:sym typeface="Avenir"/>
              </a:rPr>
            </a:br>
            <a:endParaRPr b="0" i="0" sz="1000" u="none" cap="none" strike="noStrike">
              <a:solidFill>
                <a:srgbClr val="000000"/>
              </a:solidFill>
              <a:latin typeface="Avenir"/>
              <a:ea typeface="Avenir"/>
              <a:cs typeface="Avenir"/>
              <a:sym typeface="Avenir"/>
            </a:endParaRPr>
          </a:p>
        </p:txBody>
      </p:sp>
      <p:pic>
        <p:nvPicPr>
          <p:cNvPr id="495" name="Google Shape;495;p53"/>
          <p:cNvPicPr preferRelativeResize="0"/>
          <p:nvPr/>
        </p:nvPicPr>
        <p:blipFill rotWithShape="1">
          <a:blip r:embed="rId9">
            <a:alphaModFix/>
          </a:blip>
          <a:srcRect b="0" l="0" r="0" t="0"/>
          <a:stretch/>
        </p:blipFill>
        <p:spPr>
          <a:xfrm>
            <a:off x="425700" y="2944052"/>
            <a:ext cx="529800" cy="552010"/>
          </a:xfrm>
          <a:prstGeom prst="rect">
            <a:avLst/>
          </a:prstGeom>
          <a:noFill/>
          <a:ln>
            <a:noFill/>
          </a:ln>
        </p:spPr>
      </p:pic>
      <p:cxnSp>
        <p:nvCxnSpPr>
          <p:cNvPr id="496" name="Google Shape;496;p53"/>
          <p:cNvCxnSpPr>
            <a:stCxn id="495" idx="3"/>
          </p:cNvCxnSpPr>
          <p:nvPr/>
        </p:nvCxnSpPr>
        <p:spPr>
          <a:xfrm>
            <a:off x="955500" y="3220057"/>
            <a:ext cx="683100" cy="343200"/>
          </a:xfrm>
          <a:prstGeom prst="straightConnector1">
            <a:avLst/>
          </a:prstGeom>
          <a:noFill/>
          <a:ln cap="flat" cmpd="sng" w="9525">
            <a:solidFill>
              <a:srgbClr val="000000"/>
            </a:solidFill>
            <a:prstDash val="dash"/>
            <a:round/>
            <a:headEnd len="sm" w="sm" type="none"/>
            <a:tailEnd len="med" w="med" type="triangle"/>
          </a:ln>
        </p:spPr>
      </p:cxnSp>
      <p:cxnSp>
        <p:nvCxnSpPr>
          <p:cNvPr id="497" name="Google Shape;497;p53"/>
          <p:cNvCxnSpPr/>
          <p:nvPr/>
        </p:nvCxnSpPr>
        <p:spPr>
          <a:xfrm>
            <a:off x="6942563" y="3571950"/>
            <a:ext cx="353700" cy="0"/>
          </a:xfrm>
          <a:prstGeom prst="straightConnector1">
            <a:avLst/>
          </a:prstGeom>
          <a:noFill/>
          <a:ln cap="flat" cmpd="sng" w="9525">
            <a:solidFill>
              <a:srgbClr val="000000"/>
            </a:solidFill>
            <a:prstDash val="dash"/>
            <a:round/>
            <a:headEnd len="sm" w="sm" type="none"/>
            <a:tailEnd len="med" w="med" type="triangle"/>
          </a:ln>
        </p:spPr>
      </p:cxnSp>
      <p:cxnSp>
        <p:nvCxnSpPr>
          <p:cNvPr id="498" name="Google Shape;498;p53"/>
          <p:cNvCxnSpPr>
            <a:stCxn id="495" idx="3"/>
          </p:cNvCxnSpPr>
          <p:nvPr/>
        </p:nvCxnSpPr>
        <p:spPr>
          <a:xfrm flipH="1" rot="10800000">
            <a:off x="955500" y="2819257"/>
            <a:ext cx="664200" cy="400800"/>
          </a:xfrm>
          <a:prstGeom prst="straightConnector1">
            <a:avLst/>
          </a:prstGeom>
          <a:noFill/>
          <a:ln cap="flat" cmpd="sng" w="9525">
            <a:solidFill>
              <a:srgbClr val="000000"/>
            </a:solidFill>
            <a:prstDash val="dash"/>
            <a:round/>
            <a:headEnd len="sm" w="sm" type="none"/>
            <a:tailEnd len="med" w="med" type="triangle"/>
          </a:ln>
        </p:spPr>
      </p:cxnSp>
      <p:pic>
        <p:nvPicPr>
          <p:cNvPr id="499" name="Google Shape;499;p53"/>
          <p:cNvPicPr preferRelativeResize="0"/>
          <p:nvPr/>
        </p:nvPicPr>
        <p:blipFill rotWithShape="1">
          <a:blip r:embed="rId10">
            <a:alphaModFix/>
          </a:blip>
          <a:srcRect b="0" l="0" r="0" t="0"/>
          <a:stretch/>
        </p:blipFill>
        <p:spPr>
          <a:xfrm>
            <a:off x="2987238" y="3897537"/>
            <a:ext cx="1490225" cy="1271499"/>
          </a:xfrm>
          <a:prstGeom prst="rect">
            <a:avLst/>
          </a:prstGeom>
          <a:noFill/>
          <a:ln>
            <a:noFill/>
          </a:ln>
        </p:spPr>
      </p:pic>
      <p:pic>
        <p:nvPicPr>
          <p:cNvPr id="500" name="Google Shape;500;p53"/>
          <p:cNvPicPr preferRelativeResize="0"/>
          <p:nvPr/>
        </p:nvPicPr>
        <p:blipFill rotWithShape="1">
          <a:blip r:embed="rId11">
            <a:alphaModFix/>
          </a:blip>
          <a:srcRect b="0" l="0" r="0" t="0"/>
          <a:stretch/>
        </p:blipFill>
        <p:spPr>
          <a:xfrm>
            <a:off x="5496875" y="3889713"/>
            <a:ext cx="1364100" cy="1287128"/>
          </a:xfrm>
          <a:prstGeom prst="rect">
            <a:avLst/>
          </a:prstGeom>
          <a:noFill/>
          <a:ln>
            <a:noFill/>
          </a:ln>
        </p:spPr>
      </p:pic>
      <p:pic>
        <p:nvPicPr>
          <p:cNvPr id="501" name="Google Shape;501;p53"/>
          <p:cNvPicPr preferRelativeResize="0"/>
          <p:nvPr/>
        </p:nvPicPr>
        <p:blipFill rotWithShape="1">
          <a:blip r:embed="rId12">
            <a:alphaModFix/>
          </a:blip>
          <a:srcRect b="0" l="0" r="0" t="0"/>
          <a:stretch/>
        </p:blipFill>
        <p:spPr>
          <a:xfrm>
            <a:off x="4200813" y="3239593"/>
            <a:ext cx="1490225" cy="1443158"/>
          </a:xfrm>
          <a:prstGeom prst="rect">
            <a:avLst/>
          </a:prstGeom>
          <a:noFill/>
          <a:ln>
            <a:noFill/>
          </a:ln>
        </p:spPr>
      </p:pic>
      <p:pic>
        <p:nvPicPr>
          <p:cNvPr id="502" name="Google Shape;502;p53"/>
          <p:cNvPicPr preferRelativeResize="0"/>
          <p:nvPr/>
        </p:nvPicPr>
        <p:blipFill rotWithShape="1">
          <a:blip r:embed="rId13">
            <a:alphaModFix/>
          </a:blip>
          <a:srcRect b="0" l="0" r="0" t="0"/>
          <a:stretch/>
        </p:blipFill>
        <p:spPr>
          <a:xfrm>
            <a:off x="1884775" y="3257500"/>
            <a:ext cx="1364100" cy="1407343"/>
          </a:xfrm>
          <a:prstGeom prst="rect">
            <a:avLst/>
          </a:prstGeom>
          <a:noFill/>
          <a:ln>
            <a:noFill/>
          </a:ln>
        </p:spPr>
      </p:pic>
      <p:pic>
        <p:nvPicPr>
          <p:cNvPr id="503" name="Google Shape;503;p53"/>
          <p:cNvPicPr preferRelativeResize="0"/>
          <p:nvPr/>
        </p:nvPicPr>
        <p:blipFill rotWithShape="1">
          <a:blip r:embed="rId14">
            <a:alphaModFix/>
          </a:blip>
          <a:srcRect b="58214" l="0" r="0" t="0"/>
          <a:stretch/>
        </p:blipFill>
        <p:spPr>
          <a:xfrm>
            <a:off x="1824013" y="4557900"/>
            <a:ext cx="1490224" cy="551999"/>
          </a:xfrm>
          <a:prstGeom prst="rect">
            <a:avLst/>
          </a:prstGeom>
          <a:noFill/>
          <a:ln>
            <a:noFill/>
          </a:ln>
        </p:spPr>
      </p:pic>
      <p:pic>
        <p:nvPicPr>
          <p:cNvPr id="504" name="Google Shape;504;p53"/>
          <p:cNvPicPr preferRelativeResize="0"/>
          <p:nvPr/>
        </p:nvPicPr>
        <p:blipFill rotWithShape="1">
          <a:blip r:embed="rId14">
            <a:alphaModFix/>
          </a:blip>
          <a:srcRect b="58214" l="0" r="0" t="0"/>
          <a:stretch/>
        </p:blipFill>
        <p:spPr>
          <a:xfrm>
            <a:off x="4215813" y="4557900"/>
            <a:ext cx="1490224" cy="551999"/>
          </a:xfrm>
          <a:prstGeom prst="rect">
            <a:avLst/>
          </a:prstGeom>
          <a:noFill/>
          <a:ln>
            <a:noFill/>
          </a:ln>
        </p:spPr>
      </p:pic>
      <p:pic>
        <p:nvPicPr>
          <p:cNvPr id="505" name="Google Shape;505;p53"/>
          <p:cNvPicPr preferRelativeResize="0"/>
          <p:nvPr/>
        </p:nvPicPr>
        <p:blipFill rotWithShape="1">
          <a:blip r:embed="rId14">
            <a:alphaModFix/>
          </a:blip>
          <a:srcRect b="58214" l="0" r="0" t="0"/>
          <a:stretch/>
        </p:blipFill>
        <p:spPr>
          <a:xfrm rot="10800000">
            <a:off x="3012412" y="2084087"/>
            <a:ext cx="1490224" cy="551999"/>
          </a:xfrm>
          <a:prstGeom prst="rect">
            <a:avLst/>
          </a:prstGeom>
          <a:noFill/>
          <a:ln>
            <a:noFill/>
          </a:ln>
        </p:spPr>
      </p:pic>
      <p:pic>
        <p:nvPicPr>
          <p:cNvPr id="506" name="Google Shape;506;p53"/>
          <p:cNvPicPr preferRelativeResize="0"/>
          <p:nvPr/>
        </p:nvPicPr>
        <p:blipFill rotWithShape="1">
          <a:blip r:embed="rId14">
            <a:alphaModFix/>
          </a:blip>
          <a:srcRect b="58214" l="0" r="0" t="0"/>
          <a:stretch/>
        </p:blipFill>
        <p:spPr>
          <a:xfrm rot="10800000">
            <a:off x="5420663" y="2084087"/>
            <a:ext cx="1490224" cy="551999"/>
          </a:xfrm>
          <a:prstGeom prst="rect">
            <a:avLst/>
          </a:prstGeom>
          <a:noFill/>
          <a:ln>
            <a:noFill/>
          </a:ln>
        </p:spPr>
      </p:pic>
      <p:pic>
        <p:nvPicPr>
          <p:cNvPr id="507" name="Google Shape;507;p53"/>
          <p:cNvPicPr preferRelativeResize="0"/>
          <p:nvPr/>
        </p:nvPicPr>
        <p:blipFill rotWithShape="1">
          <a:blip r:embed="rId15">
            <a:alphaModFix/>
          </a:blip>
          <a:srcRect b="0" l="0" r="0" t="0"/>
          <a:stretch/>
        </p:blipFill>
        <p:spPr>
          <a:xfrm>
            <a:off x="4200812" y="3239575"/>
            <a:ext cx="1490225" cy="1443207"/>
          </a:xfrm>
          <a:prstGeom prst="rect">
            <a:avLst/>
          </a:prstGeom>
          <a:noFill/>
          <a:ln>
            <a:noFill/>
          </a:ln>
        </p:spPr>
      </p:pic>
      <p:pic>
        <p:nvPicPr>
          <p:cNvPr id="508" name="Google Shape;508;p53"/>
          <p:cNvPicPr preferRelativeResize="0"/>
          <p:nvPr/>
        </p:nvPicPr>
        <p:blipFill rotWithShape="1">
          <a:blip r:embed="rId16">
            <a:alphaModFix/>
          </a:blip>
          <a:srcRect b="0" l="0" r="0" t="0"/>
          <a:stretch/>
        </p:blipFill>
        <p:spPr>
          <a:xfrm>
            <a:off x="5496825" y="3882703"/>
            <a:ext cx="1364100" cy="1284197"/>
          </a:xfrm>
          <a:prstGeom prst="rect">
            <a:avLst/>
          </a:prstGeom>
          <a:noFill/>
          <a:ln>
            <a:noFill/>
          </a:ln>
        </p:spPr>
      </p:pic>
      <p:pic>
        <p:nvPicPr>
          <p:cNvPr id="509" name="Google Shape;509;p53"/>
          <p:cNvPicPr preferRelativeResize="0"/>
          <p:nvPr/>
        </p:nvPicPr>
        <p:blipFill rotWithShape="1">
          <a:blip r:embed="rId17">
            <a:alphaModFix/>
          </a:blip>
          <a:srcRect b="0" l="0" r="0" t="0"/>
          <a:stretch/>
        </p:blipFill>
        <p:spPr>
          <a:xfrm>
            <a:off x="4472263" y="2210150"/>
            <a:ext cx="972525" cy="972525"/>
          </a:xfrm>
          <a:prstGeom prst="rect">
            <a:avLst/>
          </a:prstGeom>
          <a:noFill/>
          <a:ln>
            <a:noFill/>
          </a:ln>
        </p:spPr>
      </p:pic>
      <p:pic>
        <p:nvPicPr>
          <p:cNvPr id="510" name="Google Shape;510;p53"/>
          <p:cNvPicPr preferRelativeResize="0"/>
          <p:nvPr/>
        </p:nvPicPr>
        <p:blipFill rotWithShape="1">
          <a:blip r:embed="rId18">
            <a:alphaModFix/>
          </a:blip>
          <a:srcRect b="0" l="0" r="0" t="0"/>
          <a:stretch/>
        </p:blipFill>
        <p:spPr>
          <a:xfrm>
            <a:off x="5644225" y="2753413"/>
            <a:ext cx="1011926" cy="10119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54"/>
          <p:cNvPicPr preferRelativeResize="0"/>
          <p:nvPr/>
        </p:nvPicPr>
        <p:blipFill rotWithShape="1">
          <a:blip r:embed="rId3">
            <a:alphaModFix/>
          </a:blip>
          <a:srcRect b="0" l="0" r="0" t="0"/>
          <a:stretch/>
        </p:blipFill>
        <p:spPr>
          <a:xfrm>
            <a:off x="0" y="-12"/>
            <a:ext cx="9144001" cy="1394024"/>
          </a:xfrm>
          <a:prstGeom prst="rect">
            <a:avLst/>
          </a:prstGeom>
          <a:noFill/>
          <a:ln>
            <a:noFill/>
          </a:ln>
        </p:spPr>
      </p:pic>
      <p:sp>
        <p:nvSpPr>
          <p:cNvPr id="516" name="Google Shape;516;p54"/>
          <p:cNvSpPr txBox="1"/>
          <p:nvPr>
            <p:ph idx="1" type="body"/>
          </p:nvPr>
        </p:nvSpPr>
        <p:spPr>
          <a:xfrm>
            <a:off x="2166250" y="2138025"/>
            <a:ext cx="5291700" cy="239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1400">
                <a:solidFill>
                  <a:srgbClr val="7F7F7F"/>
                </a:solidFill>
                <a:highlight>
                  <a:srgbClr val="FFFFFF"/>
                </a:highlight>
                <a:latin typeface="Gill Sans"/>
                <a:ea typeface="Gill Sans"/>
                <a:cs typeface="Gill Sans"/>
                <a:sym typeface="Gill Sans"/>
              </a:rPr>
              <a:t>Sam left school a few years ago. She’s had a few jobs since then but has struggled to find opportunities that she’s really passionate about. </a:t>
            </a:r>
            <a:endParaRPr sz="1400">
              <a:solidFill>
                <a:srgbClr val="7F7F7F"/>
              </a:solidFill>
              <a:highlight>
                <a:srgbClr val="FFFFFF"/>
              </a:highlight>
              <a:latin typeface="Gill Sans"/>
              <a:ea typeface="Gill Sans"/>
              <a:cs typeface="Gill Sans"/>
              <a:sym typeface="Gill Sans"/>
            </a:endParaRPr>
          </a:p>
          <a:p>
            <a:pPr indent="0" lvl="0" marL="0" rtl="0" algn="l">
              <a:lnSpc>
                <a:spcPct val="115000"/>
              </a:lnSpc>
              <a:spcBef>
                <a:spcPts val="1600"/>
              </a:spcBef>
              <a:spcAft>
                <a:spcPts val="0"/>
              </a:spcAft>
              <a:buSzPts val="1800"/>
              <a:buNone/>
            </a:pPr>
            <a:r>
              <a:rPr lang="en-GB" sz="1400">
                <a:solidFill>
                  <a:srgbClr val="7F7F7F"/>
                </a:solidFill>
                <a:highlight>
                  <a:srgbClr val="FFFFFF"/>
                </a:highlight>
                <a:latin typeface="Gill Sans"/>
                <a:ea typeface="Gill Sans"/>
                <a:cs typeface="Gill Sans"/>
                <a:sym typeface="Gill Sans"/>
              </a:rPr>
              <a:t>She also lacks confidence in her own abilities and is unsure whether she can unlock the opportunities that she’s truly motivated by. </a:t>
            </a:r>
            <a:endParaRPr sz="1400">
              <a:solidFill>
                <a:srgbClr val="7F7F7F"/>
              </a:solidFill>
              <a:highlight>
                <a:srgbClr val="FFFFFF"/>
              </a:highlight>
              <a:latin typeface="Gill Sans"/>
              <a:ea typeface="Gill Sans"/>
              <a:cs typeface="Gill Sans"/>
              <a:sym typeface="Gill Sans"/>
            </a:endParaRPr>
          </a:p>
          <a:p>
            <a:pPr indent="0" lvl="0" marL="0" rtl="0" algn="l">
              <a:lnSpc>
                <a:spcPct val="115000"/>
              </a:lnSpc>
              <a:spcBef>
                <a:spcPts val="1600"/>
              </a:spcBef>
              <a:spcAft>
                <a:spcPts val="1600"/>
              </a:spcAft>
              <a:buSzPts val="1800"/>
              <a:buNone/>
            </a:pPr>
            <a:r>
              <a:rPr lang="en-GB" sz="1400">
                <a:solidFill>
                  <a:srgbClr val="7F7F7F"/>
                </a:solidFill>
                <a:highlight>
                  <a:srgbClr val="FFFFFF"/>
                </a:highlight>
                <a:latin typeface="Gill Sans"/>
                <a:ea typeface="Gill Sans"/>
                <a:cs typeface="Gill Sans"/>
                <a:sym typeface="Gill Sans"/>
              </a:rPr>
              <a:t>Sam’s parents previously encouraged her to explore further education opportunities but she ended up overwhelmed and confused by all the different options out there. </a:t>
            </a:r>
            <a:endParaRPr i="1" sz="1000">
              <a:solidFill>
                <a:srgbClr val="7F7F7F"/>
              </a:solidFill>
              <a:highlight>
                <a:srgbClr val="FFFFFF"/>
              </a:highlight>
              <a:latin typeface="Gill Sans"/>
              <a:ea typeface="Gill Sans"/>
              <a:cs typeface="Gill Sans"/>
              <a:sym typeface="Gill Sans"/>
            </a:endParaRPr>
          </a:p>
        </p:txBody>
      </p:sp>
      <p:sp>
        <p:nvSpPr>
          <p:cNvPr id="517" name="Google Shape;517;p54"/>
          <p:cNvSpPr txBox="1"/>
          <p:nvPr>
            <p:ph idx="1" type="body"/>
          </p:nvPr>
        </p:nvSpPr>
        <p:spPr>
          <a:xfrm>
            <a:off x="2139275" y="1675875"/>
            <a:ext cx="5291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GB" sz="2400">
                <a:solidFill>
                  <a:srgbClr val="7F7F7F"/>
                </a:solidFill>
                <a:latin typeface="Gill Sans"/>
                <a:ea typeface="Gill Sans"/>
                <a:cs typeface="Gill Sans"/>
                <a:sym typeface="Gill Sans"/>
              </a:rPr>
              <a:t>Meet Sam.</a:t>
            </a:r>
            <a:endParaRPr sz="2400">
              <a:solidFill>
                <a:srgbClr val="7F7F7F"/>
              </a:solidFill>
              <a:latin typeface="Gill Sans"/>
              <a:ea typeface="Gill Sans"/>
              <a:cs typeface="Gill Sans"/>
              <a:sym typeface="Gill Sans"/>
            </a:endParaRPr>
          </a:p>
        </p:txBody>
      </p:sp>
      <p:sp>
        <p:nvSpPr>
          <p:cNvPr id="518" name="Google Shape;518;p54"/>
          <p:cNvSpPr txBox="1"/>
          <p:nvPr/>
        </p:nvSpPr>
        <p:spPr>
          <a:xfrm>
            <a:off x="5933350" y="4537725"/>
            <a:ext cx="3093300" cy="4635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1000"/>
              <a:buFont typeface="Arial"/>
              <a:buNone/>
            </a:pPr>
            <a:r>
              <a:rPr b="0" i="1" lang="en-GB" sz="1000" u="none" cap="none" strike="noStrike">
                <a:solidFill>
                  <a:srgbClr val="7F7F7F"/>
                </a:solidFill>
                <a:highlight>
                  <a:schemeClr val="lt1"/>
                </a:highlight>
                <a:latin typeface="Gill Sans"/>
                <a:ea typeface="Gill Sans"/>
                <a:cs typeface="Gill Sans"/>
                <a:sym typeface="Gill Sans"/>
              </a:rPr>
              <a:t>*Sam is a fictional character and her story is an example of what a Cities of Learning journey might look like.</a:t>
            </a:r>
            <a:endParaRPr b="0" i="0" sz="1400" u="none" cap="none" strike="noStrike">
              <a:solidFill>
                <a:srgbClr val="7F7F7F"/>
              </a:solidFill>
              <a:latin typeface="Arial"/>
              <a:ea typeface="Arial"/>
              <a:cs typeface="Arial"/>
              <a:sym typeface="Arial"/>
            </a:endParaRPr>
          </a:p>
        </p:txBody>
      </p:sp>
      <p:pic>
        <p:nvPicPr>
          <p:cNvPr id="519" name="Google Shape;519;p54"/>
          <p:cNvPicPr preferRelativeResize="0"/>
          <p:nvPr/>
        </p:nvPicPr>
        <p:blipFill rotWithShape="1">
          <a:blip r:embed="rId4">
            <a:alphaModFix/>
          </a:blip>
          <a:srcRect b="0" l="0" r="0" t="0"/>
          <a:stretch/>
        </p:blipFill>
        <p:spPr>
          <a:xfrm>
            <a:off x="314325" y="2610151"/>
            <a:ext cx="1909076" cy="1793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01F"/>
        </a:solidFill>
      </p:bgPr>
    </p:bg>
    <p:spTree>
      <p:nvGrpSpPr>
        <p:cNvPr id="523" name="Shape 523"/>
        <p:cNvGrpSpPr/>
        <p:nvPr/>
      </p:nvGrpSpPr>
      <p:grpSpPr>
        <a:xfrm>
          <a:off x="0" y="0"/>
          <a:ext cx="0" cy="0"/>
          <a:chOff x="0" y="0"/>
          <a:chExt cx="0" cy="0"/>
        </a:xfrm>
      </p:grpSpPr>
      <p:pic>
        <p:nvPicPr>
          <p:cNvPr id="524" name="Google Shape;524;p55"/>
          <p:cNvPicPr preferRelativeResize="0"/>
          <p:nvPr/>
        </p:nvPicPr>
        <p:blipFill rotWithShape="1">
          <a:blip r:embed="rId3">
            <a:alphaModFix/>
          </a:blip>
          <a:srcRect b="0" l="0" r="0" t="0"/>
          <a:stretch/>
        </p:blipFill>
        <p:spPr>
          <a:xfrm>
            <a:off x="1101" y="0"/>
            <a:ext cx="154248" cy="5143501"/>
          </a:xfrm>
          <a:prstGeom prst="rect">
            <a:avLst/>
          </a:prstGeom>
          <a:noFill/>
          <a:ln>
            <a:noFill/>
          </a:ln>
        </p:spPr>
      </p:pic>
      <p:pic>
        <p:nvPicPr>
          <p:cNvPr id="525" name="Google Shape;525;p55"/>
          <p:cNvPicPr preferRelativeResize="0"/>
          <p:nvPr/>
        </p:nvPicPr>
        <p:blipFill rotWithShape="1">
          <a:blip r:embed="rId4">
            <a:alphaModFix/>
          </a:blip>
          <a:srcRect b="0" l="0" r="0" t="0"/>
          <a:stretch/>
        </p:blipFill>
        <p:spPr>
          <a:xfrm>
            <a:off x="155350" y="-884892"/>
            <a:ext cx="591350" cy="790934"/>
          </a:xfrm>
          <a:prstGeom prst="rect">
            <a:avLst/>
          </a:prstGeom>
          <a:noFill/>
          <a:ln>
            <a:noFill/>
          </a:ln>
        </p:spPr>
      </p:pic>
      <p:pic>
        <p:nvPicPr>
          <p:cNvPr id="526" name="Google Shape;526;p55"/>
          <p:cNvPicPr preferRelativeResize="0"/>
          <p:nvPr/>
        </p:nvPicPr>
        <p:blipFill rotWithShape="1">
          <a:blip r:embed="rId5">
            <a:alphaModFix/>
          </a:blip>
          <a:srcRect b="0" l="0" r="0" t="0"/>
          <a:stretch/>
        </p:blipFill>
        <p:spPr>
          <a:xfrm>
            <a:off x="4402925" y="2671050"/>
            <a:ext cx="3241999" cy="729929"/>
          </a:xfrm>
          <a:prstGeom prst="rect">
            <a:avLst/>
          </a:prstGeom>
          <a:noFill/>
          <a:ln>
            <a:noFill/>
          </a:ln>
        </p:spPr>
      </p:pic>
      <p:pic>
        <p:nvPicPr>
          <p:cNvPr id="527" name="Google Shape;527;p55"/>
          <p:cNvPicPr preferRelativeResize="0"/>
          <p:nvPr/>
        </p:nvPicPr>
        <p:blipFill rotWithShape="1">
          <a:blip r:embed="rId6">
            <a:alphaModFix/>
          </a:blip>
          <a:srcRect b="0" l="0" r="0" t="0"/>
          <a:stretch/>
        </p:blipFill>
        <p:spPr>
          <a:xfrm>
            <a:off x="2352900" y="2537325"/>
            <a:ext cx="2403049" cy="1887324"/>
          </a:xfrm>
          <a:prstGeom prst="rect">
            <a:avLst/>
          </a:prstGeom>
          <a:noFill/>
          <a:ln>
            <a:noFill/>
          </a:ln>
        </p:spPr>
      </p:pic>
      <p:pic>
        <p:nvPicPr>
          <p:cNvPr id="528" name="Google Shape;528;p55"/>
          <p:cNvPicPr preferRelativeResize="0"/>
          <p:nvPr/>
        </p:nvPicPr>
        <p:blipFill rotWithShape="1">
          <a:blip r:embed="rId7">
            <a:alphaModFix/>
          </a:blip>
          <a:srcRect b="34614" l="0" r="0" t="0"/>
          <a:stretch/>
        </p:blipFill>
        <p:spPr>
          <a:xfrm>
            <a:off x="4066175" y="991800"/>
            <a:ext cx="1964550" cy="4151704"/>
          </a:xfrm>
          <a:prstGeom prst="rect">
            <a:avLst/>
          </a:prstGeom>
          <a:noFill/>
          <a:ln>
            <a:noFill/>
          </a:ln>
        </p:spPr>
      </p:pic>
      <p:pic>
        <p:nvPicPr>
          <p:cNvPr id="529" name="Google Shape;529;p55"/>
          <p:cNvPicPr preferRelativeResize="0"/>
          <p:nvPr/>
        </p:nvPicPr>
        <p:blipFill rotWithShape="1">
          <a:blip r:embed="rId8">
            <a:alphaModFix/>
          </a:blip>
          <a:srcRect b="0" l="0" r="0" t="0"/>
          <a:stretch/>
        </p:blipFill>
        <p:spPr>
          <a:xfrm>
            <a:off x="5426192" y="333926"/>
            <a:ext cx="1726751" cy="1795826"/>
          </a:xfrm>
          <a:prstGeom prst="rect">
            <a:avLst/>
          </a:prstGeom>
          <a:noFill/>
          <a:ln>
            <a:noFill/>
          </a:ln>
        </p:spPr>
      </p:pic>
      <p:sp>
        <p:nvSpPr>
          <p:cNvPr id="530" name="Google Shape;530;p55"/>
          <p:cNvSpPr txBox="1"/>
          <p:nvPr/>
        </p:nvSpPr>
        <p:spPr>
          <a:xfrm>
            <a:off x="2700975" y="548050"/>
            <a:ext cx="893700" cy="40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55"/>
          <p:cNvSpPr txBox="1"/>
          <p:nvPr/>
        </p:nvSpPr>
        <p:spPr>
          <a:xfrm>
            <a:off x="2101450" y="333925"/>
            <a:ext cx="3440700" cy="12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highlight>
                  <a:srgbClr val="379AD5"/>
                </a:highlight>
                <a:latin typeface="Gill Sans"/>
                <a:ea typeface="Gill Sans"/>
                <a:cs typeface="Gill Sans"/>
                <a:sym typeface="Gill Sans"/>
              </a:rPr>
              <a:t>Sam</a:t>
            </a:r>
            <a:r>
              <a:rPr b="0" i="0" lang="en-GB" sz="1100" u="none" cap="none" strike="noStrike">
                <a:solidFill>
                  <a:srgbClr val="FFFFFF"/>
                </a:solidFill>
                <a:latin typeface="Gill Sans"/>
                <a:ea typeface="Gill Sans"/>
                <a:cs typeface="Gill Sans"/>
                <a:sym typeface="Gill Sans"/>
              </a:rPr>
              <a:t> is looking to explore some new learning experiences in her city. Her local careers guidance officer introduces her to something called </a:t>
            </a:r>
            <a:r>
              <a:rPr b="0" i="0" lang="en-GB" sz="1100" u="none" cap="none" strike="noStrike">
                <a:solidFill>
                  <a:srgbClr val="FFFFFF"/>
                </a:solidFill>
                <a:highlight>
                  <a:srgbClr val="379AD5"/>
                </a:highlight>
                <a:latin typeface="Gill Sans"/>
                <a:ea typeface="Gill Sans"/>
                <a:cs typeface="Gill Sans"/>
                <a:sym typeface="Gill Sans"/>
              </a:rPr>
              <a:t> Cities of Learning. </a:t>
            </a:r>
            <a:r>
              <a:rPr b="0" i="0" lang="en-GB" sz="1100" u="none" cap="none" strike="noStrike">
                <a:solidFill>
                  <a:srgbClr val="FFFFFF"/>
                </a:solidFill>
                <a:latin typeface="Gill Sans"/>
                <a:ea typeface="Gill Sans"/>
                <a:cs typeface="Gill Sans"/>
                <a:sym typeface="Gill Sans"/>
              </a:rPr>
              <a:t> There’s even an App! It asks Sam whether to go on an interest-driven learning journey.</a:t>
            </a:r>
            <a:endParaRPr b="0" i="0" sz="1100" u="none" cap="none" strike="noStrike">
              <a:solidFill>
                <a:srgbClr val="FFFFFF"/>
              </a:solidFill>
              <a:latin typeface="Gill Sans"/>
              <a:ea typeface="Gill Sans"/>
              <a:cs typeface="Gill Sans"/>
              <a:sym typeface="Gill Sans"/>
            </a:endParaRPr>
          </a:p>
        </p:txBody>
      </p:sp>
      <p:sp>
        <p:nvSpPr>
          <p:cNvPr id="532" name="Google Shape;532;p55"/>
          <p:cNvSpPr/>
          <p:nvPr/>
        </p:nvSpPr>
        <p:spPr>
          <a:xfrm>
            <a:off x="7337600" y="2581038"/>
            <a:ext cx="973200" cy="973200"/>
          </a:xfrm>
          <a:prstGeom prst="ellipse">
            <a:avLst/>
          </a:prstGeom>
          <a:solidFill>
            <a:srgbClr val="379A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3" name="Google Shape;533;p55"/>
          <p:cNvPicPr preferRelativeResize="0"/>
          <p:nvPr/>
        </p:nvPicPr>
        <p:blipFill rotWithShape="1">
          <a:blip r:embed="rId9">
            <a:alphaModFix/>
          </a:blip>
          <a:srcRect b="0" l="0" r="8248" t="20451"/>
          <a:stretch/>
        </p:blipFill>
        <p:spPr>
          <a:xfrm>
            <a:off x="7469250" y="2791663"/>
            <a:ext cx="709900" cy="551974"/>
          </a:xfrm>
          <a:prstGeom prst="rect">
            <a:avLst/>
          </a:prstGeom>
          <a:noFill/>
          <a:ln>
            <a:noFill/>
          </a:ln>
        </p:spPr>
      </p:pic>
      <p:sp>
        <p:nvSpPr>
          <p:cNvPr id="534" name="Google Shape;534;p55"/>
          <p:cNvSpPr txBox="1"/>
          <p:nvPr/>
        </p:nvSpPr>
        <p:spPr>
          <a:xfrm>
            <a:off x="4845275" y="3307200"/>
            <a:ext cx="3242100" cy="156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highlight>
                  <a:srgbClr val="379AD5"/>
                </a:highlight>
                <a:latin typeface="Gill Sans"/>
                <a:ea typeface="Gill Sans"/>
                <a:cs typeface="Gill Sans"/>
                <a:sym typeface="Gill Sans"/>
              </a:rPr>
              <a:t> Sam</a:t>
            </a:r>
            <a:r>
              <a:rPr b="0" i="0" lang="en-GB" sz="1100" u="none" cap="none" strike="noStrike">
                <a:solidFill>
                  <a:srgbClr val="FFFFFF"/>
                </a:solidFill>
                <a:latin typeface="Gill Sans"/>
                <a:ea typeface="Gill Sans"/>
                <a:cs typeface="Gill Sans"/>
                <a:sym typeface="Gill Sans"/>
              </a:rPr>
              <a:t>  has always wanted to work in film,</a:t>
            </a:r>
            <a:endParaRPr b="0" i="0" sz="1100" u="none" cap="none" strike="noStrike">
              <a:solidFill>
                <a:srgbClr val="FFFFFF"/>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Gill Sans"/>
                <a:ea typeface="Gill Sans"/>
                <a:cs typeface="Gill Sans"/>
                <a:sym typeface="Gill Sans"/>
              </a:rPr>
              <a:t>So searches the App for opportunities and finds an </a:t>
            </a:r>
            <a:r>
              <a:rPr b="0" i="0" lang="en-GB" sz="1100" u="none" cap="none" strike="noStrike">
                <a:solidFill>
                  <a:srgbClr val="EF988B"/>
                </a:solidFill>
                <a:latin typeface="Gill Sans"/>
                <a:ea typeface="Gill Sans"/>
                <a:cs typeface="Gill Sans"/>
                <a:sym typeface="Gill Sans"/>
              </a:rPr>
              <a:t>internship at BBC North.</a:t>
            </a:r>
            <a:br>
              <a:rPr b="0" i="0" lang="en-GB" sz="1100" u="none" cap="none" strike="noStrike">
                <a:solidFill>
                  <a:srgbClr val="EF988B"/>
                </a:solidFill>
                <a:latin typeface="Gill Sans"/>
                <a:ea typeface="Gill Sans"/>
                <a:cs typeface="Gill Sans"/>
                <a:sym typeface="Gill Sans"/>
              </a:rPr>
            </a:br>
            <a:br>
              <a:rPr b="0" i="0" lang="en-GB" sz="1100" u="none" cap="none" strike="noStrike">
                <a:solidFill>
                  <a:srgbClr val="FFFFFF"/>
                </a:solidFill>
                <a:latin typeface="Gill Sans"/>
                <a:ea typeface="Gill Sans"/>
                <a:cs typeface="Gill Sans"/>
                <a:sym typeface="Gill Sans"/>
              </a:rPr>
            </a:br>
            <a:r>
              <a:rPr b="0" i="0" lang="en-GB" sz="1100" u="none" cap="none" strike="noStrike">
                <a:solidFill>
                  <a:srgbClr val="FFFFFF"/>
                </a:solidFill>
                <a:latin typeface="Gill Sans"/>
                <a:ea typeface="Gill Sans"/>
                <a:cs typeface="Gill Sans"/>
                <a:sym typeface="Gill Sans"/>
              </a:rPr>
              <a:t>It has a </a:t>
            </a:r>
            <a:r>
              <a:rPr b="0" i="0" lang="en-GB" sz="1100" u="sng" cap="none" strike="noStrike">
                <a:solidFill>
                  <a:srgbClr val="FFFFFF"/>
                </a:solidFill>
                <a:latin typeface="Gill Sans"/>
                <a:ea typeface="Gill Sans"/>
                <a:cs typeface="Gill Sans"/>
                <a:sym typeface="Gill Sans"/>
              </a:rPr>
              <a:t>set of tags that outline the knowledge, skills, attitudes and values </a:t>
            </a:r>
            <a:r>
              <a:rPr b="0" i="0" lang="en-GB" sz="1100" u="none" cap="none" strike="noStrike">
                <a:solidFill>
                  <a:srgbClr val="FFFFFF"/>
                </a:solidFill>
                <a:latin typeface="Gill Sans"/>
                <a:ea typeface="Gill Sans"/>
                <a:cs typeface="Gill Sans"/>
                <a:sym typeface="Gill Sans"/>
              </a:rPr>
              <a:t>they are looking for in an intern. She selects the internship as her destination.</a:t>
            </a:r>
            <a:endParaRPr b="0" i="0" sz="1100" u="none" cap="none" strike="noStrike">
              <a:solidFill>
                <a:srgbClr val="FFFFFF"/>
              </a:solidFill>
              <a:latin typeface="Gill Sans"/>
              <a:ea typeface="Gill Sans"/>
              <a:cs typeface="Gill Sans"/>
              <a:sym typeface="Gill Sans"/>
            </a:endParaRPr>
          </a:p>
        </p:txBody>
      </p:sp>
      <p:sp>
        <p:nvSpPr>
          <p:cNvPr id="535" name="Google Shape;535;p55"/>
          <p:cNvSpPr txBox="1"/>
          <p:nvPr/>
        </p:nvSpPr>
        <p:spPr>
          <a:xfrm>
            <a:off x="772750" y="2270625"/>
            <a:ext cx="1854900" cy="12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highlight>
                  <a:srgbClr val="EF988B"/>
                </a:highlight>
                <a:latin typeface="Gill Sans"/>
                <a:ea typeface="Gill Sans"/>
                <a:cs typeface="Gill Sans"/>
                <a:sym typeface="Gill Sans"/>
              </a:rPr>
              <a:t> BBC North </a:t>
            </a:r>
            <a:r>
              <a:rPr b="0" i="0" lang="en-GB" sz="1100" u="none" cap="none" strike="noStrike">
                <a:solidFill>
                  <a:srgbClr val="FFFFFF"/>
                </a:solidFill>
                <a:latin typeface="Gill Sans"/>
                <a:ea typeface="Gill Sans"/>
                <a:cs typeface="Gill Sans"/>
                <a:sym typeface="Gill Sans"/>
              </a:rPr>
              <a:t> upload their internship to the Cities of Learning platform.</a:t>
            </a:r>
            <a:br>
              <a:rPr b="0" i="0" lang="en-GB" sz="1100" u="none" cap="none" strike="noStrike">
                <a:solidFill>
                  <a:srgbClr val="FFFFFF"/>
                </a:solidFill>
                <a:latin typeface="Gill Sans"/>
                <a:ea typeface="Gill Sans"/>
                <a:cs typeface="Gill Sans"/>
                <a:sym typeface="Gill Sans"/>
              </a:rPr>
            </a:br>
            <a:br>
              <a:rPr b="0" i="0" lang="en-GB" sz="1100" u="none" cap="none" strike="noStrike">
                <a:solidFill>
                  <a:srgbClr val="FFFFFF"/>
                </a:solidFill>
                <a:latin typeface="Gill Sans"/>
                <a:ea typeface="Gill Sans"/>
                <a:cs typeface="Gill Sans"/>
                <a:sym typeface="Gill Sans"/>
              </a:rPr>
            </a:br>
            <a:r>
              <a:rPr b="0" i="0" lang="en-GB" sz="1100" u="none" cap="none" strike="noStrike">
                <a:solidFill>
                  <a:srgbClr val="FFFFFF"/>
                </a:solidFill>
                <a:latin typeface="Gill Sans"/>
                <a:ea typeface="Gill Sans"/>
                <a:cs typeface="Gill Sans"/>
                <a:sym typeface="Gill Sans"/>
              </a:rPr>
              <a:t>They </a:t>
            </a:r>
            <a:r>
              <a:rPr b="0" i="0" lang="en-GB" sz="1100" u="sng" cap="none" strike="noStrike">
                <a:solidFill>
                  <a:srgbClr val="FFFFFF"/>
                </a:solidFill>
                <a:latin typeface="Gill Sans"/>
                <a:ea typeface="Gill Sans"/>
                <a:cs typeface="Gill Sans"/>
                <a:sym typeface="Gill Sans"/>
              </a:rPr>
              <a:t>tag the knowledge, skills, attitudes and values</a:t>
            </a:r>
            <a:r>
              <a:rPr b="0" i="0" lang="en-GB" sz="1100" u="none" cap="none" strike="noStrike">
                <a:solidFill>
                  <a:srgbClr val="FFFFFF"/>
                </a:solidFill>
                <a:latin typeface="Gill Sans"/>
                <a:ea typeface="Gill Sans"/>
                <a:cs typeface="Gill Sans"/>
                <a:sym typeface="Gill Sans"/>
              </a:rPr>
              <a:t> they want to see in candidates.</a:t>
            </a:r>
            <a:endParaRPr b="0" i="0" sz="1100" u="none" cap="none" strike="noStrike">
              <a:solidFill>
                <a:srgbClr val="FFFFFF"/>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8"/>
          <p:cNvPicPr preferRelativeResize="0"/>
          <p:nvPr/>
        </p:nvPicPr>
        <p:blipFill rotWithShape="1">
          <a:blip r:embed="rId3">
            <a:alphaModFix/>
          </a:blip>
          <a:srcRect b="0" l="1688" r="1279" t="0"/>
          <a:stretch/>
        </p:blipFill>
        <p:spPr>
          <a:xfrm>
            <a:off x="0" y="0"/>
            <a:ext cx="9144000" cy="847920"/>
          </a:xfrm>
          <a:prstGeom prst="rect">
            <a:avLst/>
          </a:prstGeom>
          <a:noFill/>
          <a:ln>
            <a:noFill/>
          </a:ln>
        </p:spPr>
      </p:pic>
      <p:sp>
        <p:nvSpPr>
          <p:cNvPr id="183" name="Google Shape;183;p38"/>
          <p:cNvSpPr txBox="1"/>
          <p:nvPr/>
        </p:nvSpPr>
        <p:spPr>
          <a:xfrm>
            <a:off x="460950" y="1005925"/>
            <a:ext cx="8222100" cy="382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GB" sz="1400" u="none" cap="none" strike="noStrike">
                <a:solidFill>
                  <a:srgbClr val="7F7F7F"/>
                </a:solidFill>
                <a:latin typeface="Avenir"/>
                <a:ea typeface="Avenir"/>
                <a:cs typeface="Avenir"/>
                <a:sym typeface="Avenir"/>
              </a:rPr>
              <a:t>The </a:t>
            </a:r>
            <a:r>
              <a:rPr b="1" i="1" lang="en-GB" sz="1400" u="none" cap="none" strike="noStrike">
                <a:solidFill>
                  <a:srgbClr val="7F7F7F"/>
                </a:solidFill>
                <a:latin typeface="Avenir"/>
                <a:ea typeface="Avenir"/>
                <a:cs typeface="Avenir"/>
                <a:sym typeface="Avenir"/>
              </a:rPr>
              <a:t>Cities of Learning Badging Standard</a:t>
            </a:r>
            <a:r>
              <a:rPr b="0" i="0" lang="en-GB" sz="1400" u="none" cap="none" strike="noStrike">
                <a:solidFill>
                  <a:srgbClr val="7F7F7F"/>
                </a:solidFill>
                <a:latin typeface="Avenir"/>
                <a:ea typeface="Avenir"/>
                <a:cs typeface="Avenir"/>
                <a:sym typeface="Avenir"/>
              </a:rPr>
              <a:t> is a scaffold to support coherent and aligned place-based learning. </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chemeClr val="dk1"/>
              </a:buClr>
              <a:buSzPts val="1100"/>
              <a:buFont typeface="Arial"/>
              <a:buNone/>
            </a:pPr>
            <a:r>
              <a:rPr b="0" i="0" lang="en-GB" sz="1400" u="none" cap="none" strike="noStrike">
                <a:solidFill>
                  <a:srgbClr val="7F7F7F"/>
                </a:solidFill>
                <a:latin typeface="Avenir"/>
                <a:ea typeface="Avenir"/>
                <a:cs typeface="Avenir"/>
                <a:sym typeface="Avenir"/>
              </a:rPr>
              <a:t>It is based on the OECD’s Future of Education and Skills 2030 learning compass. The metaphor of a learning compass was adopted to emphasise the need for learners to learn to navigate along their own learning journey.</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7F7F7F"/>
                </a:solidFill>
                <a:latin typeface="Avenir"/>
                <a:ea typeface="Avenir"/>
                <a:cs typeface="Avenir"/>
                <a:sym typeface="Avenir"/>
              </a:rPr>
              <a:t>The </a:t>
            </a:r>
            <a:r>
              <a:rPr b="1" i="1" lang="en-GB" sz="1400" u="none" cap="none" strike="noStrike">
                <a:solidFill>
                  <a:srgbClr val="7F7F7F"/>
                </a:solidFill>
                <a:latin typeface="Avenir"/>
                <a:ea typeface="Avenir"/>
                <a:cs typeface="Avenir"/>
                <a:sym typeface="Avenir"/>
              </a:rPr>
              <a:t>badging standard</a:t>
            </a:r>
            <a:r>
              <a:rPr b="0" i="0" lang="en-GB" sz="1400" u="none" cap="none" strike="noStrike">
                <a:solidFill>
                  <a:srgbClr val="7F7F7F"/>
                </a:solidFill>
                <a:latin typeface="Avenir"/>
                <a:ea typeface="Avenir"/>
                <a:cs typeface="Avenir"/>
                <a:sym typeface="Avenir"/>
              </a:rPr>
              <a:t> ensures the Cities of Learning approach has at its heart a commitment to rigorous, future-focused and holistic learning. </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Avenir"/>
              <a:ea typeface="Avenir"/>
              <a:cs typeface="Avenir"/>
              <a:sym typeface="Avenir"/>
            </a:endParaRPr>
          </a:p>
          <a:p>
            <a:pPr indent="0" lvl="0" marL="1828800" marR="0" rtl="0" algn="l">
              <a:lnSpc>
                <a:spcPct val="100000"/>
              </a:lnSpc>
              <a:spcBef>
                <a:spcPts val="0"/>
              </a:spcBef>
              <a:spcAft>
                <a:spcPts val="0"/>
              </a:spcAft>
              <a:buClr>
                <a:srgbClr val="000000"/>
              </a:buClr>
              <a:buSzPts val="1400"/>
              <a:buFont typeface="Arial"/>
              <a:buNone/>
            </a:pPr>
            <a:r>
              <a:rPr b="1" i="0" lang="en-GB" sz="1400" u="sng" cap="none" strike="noStrike">
                <a:solidFill>
                  <a:srgbClr val="7F7F7F"/>
                </a:solidFill>
                <a:latin typeface="Avenir"/>
                <a:ea typeface="Avenir"/>
                <a:cs typeface="Avenir"/>
                <a:sym typeface="Avenir"/>
              </a:rPr>
              <a:t>Rigorous</a:t>
            </a:r>
            <a:r>
              <a:rPr b="0" i="0" lang="en-GB" sz="1400" u="none" cap="none" strike="noStrike">
                <a:solidFill>
                  <a:srgbClr val="7F7F7F"/>
                </a:solidFill>
                <a:latin typeface="Avenir"/>
                <a:ea typeface="Avenir"/>
                <a:cs typeface="Avenir"/>
                <a:sym typeface="Avenir"/>
              </a:rPr>
              <a:t>, because learning needs structure. </a:t>
            </a:r>
            <a:endParaRPr b="0" i="0" sz="1400" u="none" cap="none" strike="noStrike">
              <a:solidFill>
                <a:srgbClr val="7F7F7F"/>
              </a:solidFill>
              <a:latin typeface="Avenir"/>
              <a:ea typeface="Avenir"/>
              <a:cs typeface="Avenir"/>
              <a:sym typeface="Avenir"/>
            </a:endParaRPr>
          </a:p>
          <a:p>
            <a:pPr indent="0" lvl="0" marL="18288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Avenir"/>
              <a:ea typeface="Avenir"/>
              <a:cs typeface="Avenir"/>
              <a:sym typeface="Avenir"/>
            </a:endParaRPr>
          </a:p>
          <a:p>
            <a:pPr indent="0" lvl="0" marL="1828800" marR="0" rtl="0" algn="l">
              <a:lnSpc>
                <a:spcPct val="100000"/>
              </a:lnSpc>
              <a:spcBef>
                <a:spcPts val="0"/>
              </a:spcBef>
              <a:spcAft>
                <a:spcPts val="0"/>
              </a:spcAft>
              <a:buClr>
                <a:srgbClr val="000000"/>
              </a:buClr>
              <a:buSzPts val="1400"/>
              <a:buFont typeface="Arial"/>
              <a:buNone/>
            </a:pPr>
            <a:r>
              <a:rPr b="1" i="0" lang="en-GB" sz="1400" u="sng" cap="none" strike="noStrike">
                <a:solidFill>
                  <a:srgbClr val="7F7F7F"/>
                </a:solidFill>
                <a:latin typeface="Avenir"/>
                <a:ea typeface="Avenir"/>
                <a:cs typeface="Avenir"/>
                <a:sym typeface="Avenir"/>
              </a:rPr>
              <a:t>Future-focused</a:t>
            </a:r>
            <a:r>
              <a:rPr b="0" i="0" lang="en-GB" sz="1400" u="none" cap="none" strike="noStrike">
                <a:solidFill>
                  <a:srgbClr val="7F7F7F"/>
                </a:solidFill>
                <a:latin typeface="Avenir"/>
                <a:ea typeface="Avenir"/>
                <a:cs typeface="Avenir"/>
                <a:sym typeface="Avenir"/>
              </a:rPr>
              <a:t>, because we know the world is changing and learning &amp; skills systems must change with it. </a:t>
            </a:r>
            <a:endParaRPr b="0" i="0" sz="1400" u="none" cap="none" strike="noStrike">
              <a:solidFill>
                <a:srgbClr val="7F7F7F"/>
              </a:solidFill>
              <a:latin typeface="Avenir"/>
              <a:ea typeface="Avenir"/>
              <a:cs typeface="Avenir"/>
              <a:sym typeface="Avenir"/>
            </a:endParaRPr>
          </a:p>
          <a:p>
            <a:pPr indent="0" lvl="0" marL="18288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Avenir"/>
              <a:ea typeface="Avenir"/>
              <a:cs typeface="Avenir"/>
              <a:sym typeface="Avenir"/>
            </a:endParaRPr>
          </a:p>
          <a:p>
            <a:pPr indent="0" lvl="0" marL="1828800" marR="0" rtl="0" algn="l">
              <a:lnSpc>
                <a:spcPct val="100000"/>
              </a:lnSpc>
              <a:spcBef>
                <a:spcPts val="0"/>
              </a:spcBef>
              <a:spcAft>
                <a:spcPts val="0"/>
              </a:spcAft>
              <a:buClr>
                <a:srgbClr val="000000"/>
              </a:buClr>
              <a:buSzPts val="1400"/>
              <a:buFont typeface="Arial"/>
              <a:buNone/>
            </a:pPr>
            <a:r>
              <a:rPr b="1" i="0" lang="en-GB" sz="1400" u="sng" cap="none" strike="noStrike">
                <a:solidFill>
                  <a:srgbClr val="7F7F7F"/>
                </a:solidFill>
                <a:latin typeface="Avenir"/>
                <a:ea typeface="Avenir"/>
                <a:cs typeface="Avenir"/>
                <a:sym typeface="Avenir"/>
              </a:rPr>
              <a:t>Holistic</a:t>
            </a:r>
            <a:r>
              <a:rPr b="0" i="0" lang="en-GB" sz="1400" u="none" cap="none" strike="noStrike">
                <a:solidFill>
                  <a:srgbClr val="7F7F7F"/>
                </a:solidFill>
                <a:latin typeface="Avenir"/>
                <a:ea typeface="Avenir"/>
                <a:cs typeface="Avenir"/>
                <a:sym typeface="Avenir"/>
              </a:rPr>
              <a:t>, because in today’s world learners need a combination of knowledge, skills, attitudes &amp; values to succeed wherever they’re heading. </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7F7F7F"/>
                </a:solidFill>
                <a:latin typeface="Avenir"/>
                <a:ea typeface="Avenir"/>
                <a:cs typeface="Avenir"/>
                <a:sym typeface="Avenir"/>
              </a:rPr>
              <a:t> </a:t>
            </a:r>
            <a:endParaRPr b="0" i="0" sz="1100" u="none" cap="none" strike="noStrike">
              <a:solidFill>
                <a:srgbClr val="7F7F7F"/>
              </a:solidFill>
              <a:latin typeface="Avenir"/>
              <a:ea typeface="Avenir"/>
              <a:cs typeface="Avenir"/>
              <a:sym typeface="Avenir"/>
            </a:endParaRPr>
          </a:p>
        </p:txBody>
      </p:sp>
      <p:pic>
        <p:nvPicPr>
          <p:cNvPr id="184" name="Google Shape;184;p38"/>
          <p:cNvPicPr preferRelativeResize="0"/>
          <p:nvPr/>
        </p:nvPicPr>
        <p:blipFill rotWithShape="1">
          <a:blip r:embed="rId4">
            <a:alphaModFix/>
          </a:blip>
          <a:srcRect b="30299" l="6267" r="85573" t="31851"/>
          <a:stretch/>
        </p:blipFill>
        <p:spPr>
          <a:xfrm>
            <a:off x="1770150" y="2919650"/>
            <a:ext cx="355249" cy="439934"/>
          </a:xfrm>
          <a:prstGeom prst="rect">
            <a:avLst/>
          </a:prstGeom>
          <a:noFill/>
          <a:ln>
            <a:noFill/>
          </a:ln>
        </p:spPr>
      </p:pic>
      <p:pic>
        <p:nvPicPr>
          <p:cNvPr id="185" name="Google Shape;185;p38"/>
          <p:cNvPicPr preferRelativeResize="0"/>
          <p:nvPr/>
        </p:nvPicPr>
        <p:blipFill rotWithShape="1">
          <a:blip r:embed="rId5">
            <a:alphaModFix/>
          </a:blip>
          <a:srcRect b="30299" l="6267" r="85573" t="31851"/>
          <a:stretch/>
        </p:blipFill>
        <p:spPr>
          <a:xfrm>
            <a:off x="1770150" y="3431195"/>
            <a:ext cx="355249" cy="439934"/>
          </a:xfrm>
          <a:prstGeom prst="rect">
            <a:avLst/>
          </a:prstGeom>
          <a:noFill/>
          <a:ln>
            <a:noFill/>
          </a:ln>
        </p:spPr>
      </p:pic>
      <p:pic>
        <p:nvPicPr>
          <p:cNvPr id="186" name="Google Shape;186;p38"/>
          <p:cNvPicPr preferRelativeResize="0"/>
          <p:nvPr/>
        </p:nvPicPr>
        <p:blipFill rotWithShape="1">
          <a:blip r:embed="rId6">
            <a:alphaModFix/>
          </a:blip>
          <a:srcRect b="30299" l="6267" r="85573" t="31851"/>
          <a:stretch/>
        </p:blipFill>
        <p:spPr>
          <a:xfrm>
            <a:off x="1770150" y="3942740"/>
            <a:ext cx="355249" cy="43993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9" name="Shape 539"/>
        <p:cNvGrpSpPr/>
        <p:nvPr/>
      </p:nvGrpSpPr>
      <p:grpSpPr>
        <a:xfrm>
          <a:off x="0" y="0"/>
          <a:ext cx="0" cy="0"/>
          <a:chOff x="0" y="0"/>
          <a:chExt cx="0" cy="0"/>
        </a:xfrm>
      </p:grpSpPr>
      <p:pic>
        <p:nvPicPr>
          <p:cNvPr id="540" name="Google Shape;540;p56"/>
          <p:cNvPicPr preferRelativeResize="0"/>
          <p:nvPr/>
        </p:nvPicPr>
        <p:blipFill rotWithShape="1">
          <a:blip r:embed="rId3">
            <a:alphaModFix/>
          </a:blip>
          <a:srcRect b="44068" l="0" r="0" t="0"/>
          <a:stretch/>
        </p:blipFill>
        <p:spPr>
          <a:xfrm>
            <a:off x="2149075" y="1969125"/>
            <a:ext cx="2833274" cy="3174376"/>
          </a:xfrm>
          <a:prstGeom prst="rect">
            <a:avLst/>
          </a:prstGeom>
          <a:noFill/>
          <a:ln>
            <a:noFill/>
          </a:ln>
        </p:spPr>
      </p:pic>
      <p:pic>
        <p:nvPicPr>
          <p:cNvPr id="541" name="Google Shape;541;p56"/>
          <p:cNvPicPr preferRelativeResize="0"/>
          <p:nvPr/>
        </p:nvPicPr>
        <p:blipFill rotWithShape="1">
          <a:blip r:embed="rId4">
            <a:alphaModFix/>
          </a:blip>
          <a:srcRect b="0" l="0" r="0" t="0"/>
          <a:stretch/>
        </p:blipFill>
        <p:spPr>
          <a:xfrm>
            <a:off x="1101" y="0"/>
            <a:ext cx="154248" cy="5143501"/>
          </a:xfrm>
          <a:prstGeom prst="rect">
            <a:avLst/>
          </a:prstGeom>
          <a:noFill/>
          <a:ln>
            <a:noFill/>
          </a:ln>
        </p:spPr>
      </p:pic>
      <p:sp>
        <p:nvSpPr>
          <p:cNvPr id="542" name="Google Shape;542;p56"/>
          <p:cNvSpPr txBox="1"/>
          <p:nvPr/>
        </p:nvSpPr>
        <p:spPr>
          <a:xfrm>
            <a:off x="2700975" y="548050"/>
            <a:ext cx="893700" cy="40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56"/>
          <p:cNvSpPr/>
          <p:nvPr/>
        </p:nvSpPr>
        <p:spPr>
          <a:xfrm>
            <a:off x="2108636" y="3231938"/>
            <a:ext cx="893700" cy="893700"/>
          </a:xfrm>
          <a:prstGeom prst="ellipse">
            <a:avLst/>
          </a:prstGeom>
          <a:solidFill>
            <a:srgbClr val="B1C0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56"/>
          <p:cNvSpPr txBox="1"/>
          <p:nvPr/>
        </p:nvSpPr>
        <p:spPr>
          <a:xfrm>
            <a:off x="724650" y="1066575"/>
            <a:ext cx="2647200" cy="12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highlight>
                  <a:srgbClr val="B1C028"/>
                </a:highlight>
                <a:latin typeface="Gill Sans"/>
                <a:ea typeface="Gill Sans"/>
                <a:cs typeface="Gill Sans"/>
                <a:sym typeface="Gill Sans"/>
              </a:rPr>
              <a:t> Learning Providers </a:t>
            </a:r>
            <a:r>
              <a:rPr b="0" i="0" lang="en-GB" sz="1100" u="none" cap="none" strike="noStrike">
                <a:solidFill>
                  <a:srgbClr val="000000"/>
                </a:solidFill>
                <a:latin typeface="Gill Sans"/>
                <a:ea typeface="Gill Sans"/>
                <a:cs typeface="Gill Sans"/>
                <a:sym typeface="Gill Sans"/>
              </a:rPr>
              <a:t> work with their City Anchor Institution to badge their provision and upload them to the Cities of Learning platform. They tag the knowledge, skills, attitudes and values learners will develop.</a:t>
            </a:r>
            <a:endParaRPr b="0" i="0" sz="1100" u="none" cap="none" strike="noStrike">
              <a:solidFill>
                <a:srgbClr val="000000"/>
              </a:solidFill>
              <a:latin typeface="Gill Sans"/>
              <a:ea typeface="Gill Sans"/>
              <a:cs typeface="Gill Sans"/>
              <a:sym typeface="Gill Sans"/>
            </a:endParaRPr>
          </a:p>
        </p:txBody>
      </p:sp>
      <p:pic>
        <p:nvPicPr>
          <p:cNvPr id="545" name="Google Shape;545;p56"/>
          <p:cNvPicPr preferRelativeResize="0"/>
          <p:nvPr/>
        </p:nvPicPr>
        <p:blipFill rotWithShape="1">
          <a:blip r:embed="rId5">
            <a:alphaModFix/>
          </a:blip>
          <a:srcRect b="0" l="0" r="0" t="0"/>
          <a:stretch/>
        </p:blipFill>
        <p:spPr>
          <a:xfrm>
            <a:off x="304400" y="-551950"/>
            <a:ext cx="347292" cy="551950"/>
          </a:xfrm>
          <a:prstGeom prst="rect">
            <a:avLst/>
          </a:prstGeom>
          <a:noFill/>
          <a:ln>
            <a:noFill/>
          </a:ln>
        </p:spPr>
      </p:pic>
      <p:sp>
        <p:nvSpPr>
          <p:cNvPr id="546" name="Google Shape;546;p56"/>
          <p:cNvSpPr txBox="1"/>
          <p:nvPr/>
        </p:nvSpPr>
        <p:spPr>
          <a:xfrm>
            <a:off x="2352900" y="185525"/>
            <a:ext cx="1726800" cy="246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Gill Sans"/>
                <a:ea typeface="Gill Sans"/>
                <a:cs typeface="Gill Sans"/>
                <a:sym typeface="Gill Sans"/>
              </a:rPr>
              <a:t>ENGAGEMENT LAYER</a:t>
            </a:r>
            <a:endParaRPr b="0" i="0" sz="1000" u="none" cap="none" strike="noStrike">
              <a:solidFill>
                <a:srgbClr val="000000"/>
              </a:solidFill>
              <a:latin typeface="Gill Sans"/>
              <a:ea typeface="Gill Sans"/>
              <a:cs typeface="Gill Sans"/>
              <a:sym typeface="Gill Sans"/>
            </a:endParaRPr>
          </a:p>
        </p:txBody>
      </p:sp>
      <p:sp>
        <p:nvSpPr>
          <p:cNvPr id="547" name="Google Shape;547;p56"/>
          <p:cNvSpPr/>
          <p:nvPr/>
        </p:nvSpPr>
        <p:spPr>
          <a:xfrm rot="5400000">
            <a:off x="2108625" y="2903077"/>
            <a:ext cx="893700" cy="291000"/>
          </a:xfrm>
          <a:prstGeom prst="rect">
            <a:avLst/>
          </a:prstGeom>
          <a:solidFill>
            <a:srgbClr val="B1C0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6"/>
          <p:cNvSpPr txBox="1"/>
          <p:nvPr/>
        </p:nvSpPr>
        <p:spPr>
          <a:xfrm>
            <a:off x="4760725" y="262450"/>
            <a:ext cx="3478500" cy="142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Gill Sans"/>
                <a:ea typeface="Gill Sans"/>
                <a:cs typeface="Gill Sans"/>
                <a:sym typeface="Gill Sans"/>
              </a:rPr>
              <a:t>The Cities of Learning App suggests some local </a:t>
            </a:r>
            <a:br>
              <a:rPr b="0" i="0" lang="en-GB" sz="1100" u="none" cap="none" strike="noStrike">
                <a:solidFill>
                  <a:srgbClr val="000000"/>
                </a:solidFill>
                <a:latin typeface="Gill Sans"/>
                <a:ea typeface="Gill Sans"/>
                <a:cs typeface="Gill Sans"/>
                <a:sym typeface="Gill Sans"/>
              </a:rPr>
            </a:br>
            <a:r>
              <a:rPr b="0" i="0" lang="en-GB" sz="1100" u="none" cap="none" strike="noStrike">
                <a:solidFill>
                  <a:srgbClr val="000000"/>
                </a:solidFill>
                <a:latin typeface="Gill Sans"/>
                <a:ea typeface="Gill Sans"/>
                <a:cs typeface="Gill Sans"/>
                <a:sym typeface="Gill Sans"/>
              </a:rPr>
              <a:t>events that Sam might </a:t>
            </a:r>
            <a:r>
              <a:rPr b="1" i="0" lang="en-GB" sz="1100" u="none" cap="none" strike="noStrike">
                <a:solidFill>
                  <a:srgbClr val="379AD5"/>
                </a:solidFill>
                <a:latin typeface="Gill Sans"/>
                <a:ea typeface="Gill Sans"/>
                <a:cs typeface="Gill Sans"/>
                <a:sym typeface="Gill Sans"/>
              </a:rPr>
              <a:t>engage</a:t>
            </a:r>
            <a:r>
              <a:rPr b="0" i="0" lang="en-GB" sz="1100" u="none" cap="none" strike="noStrike">
                <a:solidFill>
                  <a:srgbClr val="000000"/>
                </a:solidFill>
                <a:latin typeface="Gill Sans"/>
                <a:ea typeface="Gill Sans"/>
                <a:cs typeface="Gill Sans"/>
                <a:sym typeface="Gill Sans"/>
              </a:rPr>
              <a:t> with. </a:t>
            </a:r>
            <a:br>
              <a:rPr b="0" i="0" lang="en-GB" sz="1100" u="none" cap="none" strike="noStrike">
                <a:solidFill>
                  <a:srgbClr val="000000"/>
                </a:solidFill>
                <a:latin typeface="Gill Sans"/>
                <a:ea typeface="Gill Sans"/>
                <a:cs typeface="Gill Sans"/>
                <a:sym typeface="Gill Sans"/>
              </a:rPr>
            </a:br>
            <a:r>
              <a:rPr b="0" i="0" lang="en-GB" sz="1100" u="none" cap="none" strike="noStrike">
                <a:solidFill>
                  <a:srgbClr val="000000"/>
                </a:solidFill>
                <a:latin typeface="Gill Sans"/>
                <a:ea typeface="Gill Sans"/>
                <a:cs typeface="Gill Sans"/>
                <a:sym typeface="Gill Sans"/>
              </a:rPr>
              <a:t>She attends three events over the course of three weeks, exploring </a:t>
            </a:r>
            <a:r>
              <a:rPr b="0" i="0" lang="en-GB" sz="1100" u="sng" cap="none" strike="noStrike">
                <a:solidFill>
                  <a:srgbClr val="000000"/>
                </a:solidFill>
                <a:latin typeface="Gill Sans"/>
                <a:ea typeface="Gill Sans"/>
                <a:cs typeface="Gill Sans"/>
                <a:sym typeface="Gill Sans"/>
              </a:rPr>
              <a:t>new knowledge </a:t>
            </a:r>
            <a:r>
              <a:rPr b="0" i="0" lang="en-GB" sz="1100" u="none" cap="none" strike="noStrike">
                <a:solidFill>
                  <a:srgbClr val="000000"/>
                </a:solidFill>
                <a:latin typeface="Gill Sans"/>
                <a:ea typeface="Gill Sans"/>
                <a:cs typeface="Gill Sans"/>
                <a:sym typeface="Gill Sans"/>
              </a:rPr>
              <a:t>about the film industry and </a:t>
            </a:r>
            <a:r>
              <a:rPr b="0" i="0" lang="en-GB" sz="1100" u="sng" cap="none" strike="noStrike">
                <a:solidFill>
                  <a:srgbClr val="000000"/>
                </a:solidFill>
                <a:latin typeface="Gill Sans"/>
                <a:ea typeface="Gill Sans"/>
                <a:cs typeface="Gill Sans"/>
                <a:sym typeface="Gill Sans"/>
              </a:rPr>
              <a:t>building skills</a:t>
            </a:r>
            <a:r>
              <a:rPr b="0" i="0" lang="en-GB" sz="1100" u="none" cap="none" strike="noStrike">
                <a:solidFill>
                  <a:srgbClr val="000000"/>
                </a:solidFill>
                <a:latin typeface="Gill Sans"/>
                <a:ea typeface="Gill Sans"/>
                <a:cs typeface="Gill Sans"/>
                <a:sym typeface="Gill Sans"/>
              </a:rPr>
              <a:t> in how to network, all the while </a:t>
            </a:r>
            <a:r>
              <a:rPr b="0" i="0" lang="en-GB" sz="1100" u="sng" cap="none" strike="noStrike">
                <a:solidFill>
                  <a:srgbClr val="000000"/>
                </a:solidFill>
                <a:latin typeface="Gill Sans"/>
                <a:ea typeface="Gill Sans"/>
                <a:cs typeface="Gill Sans"/>
                <a:sym typeface="Gill Sans"/>
              </a:rPr>
              <a:t>demonstrating a curiosity to learn. </a:t>
            </a:r>
            <a:endParaRPr b="0" i="0" sz="1100" u="sng" cap="none" strike="noStrike">
              <a:solidFill>
                <a:srgbClr val="000000"/>
              </a:solidFill>
              <a:latin typeface="Gill Sans"/>
              <a:ea typeface="Gill Sans"/>
              <a:cs typeface="Gill Sans"/>
              <a:sym typeface="Gill Sans"/>
            </a:endParaRPr>
          </a:p>
        </p:txBody>
      </p:sp>
      <p:sp>
        <p:nvSpPr>
          <p:cNvPr id="549" name="Google Shape;549;p56"/>
          <p:cNvSpPr txBox="1"/>
          <p:nvPr/>
        </p:nvSpPr>
        <p:spPr>
          <a:xfrm>
            <a:off x="6095275" y="1873738"/>
            <a:ext cx="3111000" cy="17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highlight>
                  <a:srgbClr val="379AD5"/>
                </a:highlight>
                <a:latin typeface="Gill Sans"/>
                <a:ea typeface="Gill Sans"/>
                <a:cs typeface="Gill Sans"/>
                <a:sym typeface="Gill Sans"/>
              </a:rPr>
              <a:t> Sam </a:t>
            </a:r>
            <a:r>
              <a:rPr b="0" i="0" lang="en-GB" sz="1100" u="none" cap="none" strike="noStrike">
                <a:solidFill>
                  <a:srgbClr val="000000"/>
                </a:solidFill>
                <a:latin typeface="Gill Sans"/>
                <a:ea typeface="Gill Sans"/>
                <a:cs typeface="Gill Sans"/>
                <a:sym typeface="Gill Sans"/>
              </a:rPr>
              <a:t> receives an email from each of the hosts </a:t>
            </a:r>
            <a:br>
              <a:rPr b="0" i="0" lang="en-GB" sz="1100" u="none" cap="none" strike="noStrike">
                <a:solidFill>
                  <a:srgbClr val="000000"/>
                </a:solidFill>
                <a:latin typeface="Gill Sans"/>
                <a:ea typeface="Gill Sans"/>
                <a:cs typeface="Gill Sans"/>
                <a:sym typeface="Gill Sans"/>
              </a:rPr>
            </a:br>
            <a:r>
              <a:rPr b="0" i="0" lang="en-GB" sz="1100" u="none" cap="none" strike="noStrike">
                <a:solidFill>
                  <a:srgbClr val="000000"/>
                </a:solidFill>
                <a:latin typeface="Gill Sans"/>
                <a:ea typeface="Gill Sans"/>
                <a:cs typeface="Gill Sans"/>
                <a:sym typeface="Gill Sans"/>
              </a:rPr>
              <a:t>of the events she attended, </a:t>
            </a:r>
            <a:r>
              <a:rPr b="1" i="0" lang="en-GB" sz="1100" u="none" cap="none" strike="noStrike">
                <a:solidFill>
                  <a:srgbClr val="B0C14B"/>
                </a:solidFill>
                <a:latin typeface="Gill Sans"/>
                <a:ea typeface="Gill Sans"/>
                <a:cs typeface="Gill Sans"/>
                <a:sym typeface="Gill Sans"/>
              </a:rPr>
              <a:t>awarding her </a:t>
            </a:r>
            <a:br>
              <a:rPr b="1" i="0" lang="en-GB" sz="1100" u="none" cap="none" strike="noStrike">
                <a:solidFill>
                  <a:srgbClr val="B0C14B"/>
                </a:solidFill>
                <a:latin typeface="Gill Sans"/>
                <a:ea typeface="Gill Sans"/>
                <a:cs typeface="Gill Sans"/>
                <a:sym typeface="Gill Sans"/>
              </a:rPr>
            </a:br>
            <a:r>
              <a:rPr b="1" i="0" lang="en-GB" sz="1100" u="none" cap="none" strike="noStrike">
                <a:solidFill>
                  <a:srgbClr val="B0C14B"/>
                </a:solidFill>
                <a:latin typeface="Gill Sans"/>
                <a:ea typeface="Gill Sans"/>
                <a:cs typeface="Gill Sans"/>
                <a:sym typeface="Gill Sans"/>
              </a:rPr>
              <a:t>a digital badge. </a:t>
            </a:r>
            <a:r>
              <a:rPr b="0" i="0" lang="en-GB" sz="1100" u="none" cap="none" strike="noStrike">
                <a:solidFill>
                  <a:schemeClr val="dk1"/>
                </a:solidFill>
                <a:latin typeface="Gill Sans"/>
                <a:ea typeface="Gill Sans"/>
                <a:cs typeface="Gill Sans"/>
                <a:sym typeface="Gill Sans"/>
              </a:rPr>
              <a:t>She adds it to her Credly account, and shares it on her LinkedIn and Twitter pages. </a:t>
            </a:r>
            <a:endParaRPr b="0" i="0" sz="1100" u="none" cap="none" strike="noStrike">
              <a:solidFill>
                <a:schemeClr val="dk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Gill Sans"/>
                <a:ea typeface="Gill Sans"/>
                <a:cs typeface="Gill Sans"/>
                <a:sym typeface="Gill Sans"/>
              </a:rPr>
              <a:t>She wants to find more learning opportunities, so she opens the App and finds it suggesting a new set of exciting experiences that help her towards her destination.</a:t>
            </a:r>
            <a:endParaRPr b="1" i="0" sz="1100" u="sng" cap="none" strike="noStrike">
              <a:solidFill>
                <a:srgbClr val="B0C14B"/>
              </a:solidFill>
              <a:latin typeface="Gill Sans"/>
              <a:ea typeface="Gill Sans"/>
              <a:cs typeface="Gill Sans"/>
              <a:sym typeface="Gill Sans"/>
            </a:endParaRPr>
          </a:p>
        </p:txBody>
      </p:sp>
      <p:pic>
        <p:nvPicPr>
          <p:cNvPr id="550" name="Google Shape;550;p56"/>
          <p:cNvPicPr preferRelativeResize="0"/>
          <p:nvPr/>
        </p:nvPicPr>
        <p:blipFill rotWithShape="1">
          <a:blip r:embed="rId6">
            <a:alphaModFix/>
          </a:blip>
          <a:srcRect b="33050" l="0" r="0" t="11130"/>
          <a:stretch/>
        </p:blipFill>
        <p:spPr>
          <a:xfrm>
            <a:off x="4035125" y="0"/>
            <a:ext cx="2093349" cy="5143503"/>
          </a:xfrm>
          <a:prstGeom prst="rect">
            <a:avLst/>
          </a:prstGeom>
          <a:noFill/>
          <a:ln>
            <a:noFill/>
          </a:ln>
        </p:spPr>
      </p:pic>
      <p:pic>
        <p:nvPicPr>
          <p:cNvPr id="551" name="Google Shape;551;p56"/>
          <p:cNvPicPr preferRelativeResize="0"/>
          <p:nvPr/>
        </p:nvPicPr>
        <p:blipFill rotWithShape="1">
          <a:blip r:embed="rId7">
            <a:alphaModFix/>
          </a:blip>
          <a:srcRect b="0" l="0" r="0" t="0"/>
          <a:stretch/>
        </p:blipFill>
        <p:spPr>
          <a:xfrm>
            <a:off x="2167075" y="3344550"/>
            <a:ext cx="776800" cy="668500"/>
          </a:xfrm>
          <a:prstGeom prst="rect">
            <a:avLst/>
          </a:prstGeom>
          <a:noFill/>
          <a:ln>
            <a:noFill/>
          </a:ln>
        </p:spPr>
      </p:pic>
      <p:pic>
        <p:nvPicPr>
          <p:cNvPr id="552" name="Google Shape;552;p56"/>
          <p:cNvPicPr preferRelativeResize="0"/>
          <p:nvPr/>
        </p:nvPicPr>
        <p:blipFill rotWithShape="1">
          <a:blip r:embed="rId8">
            <a:alphaModFix/>
          </a:blip>
          <a:srcRect b="0" l="0" r="0" t="0"/>
          <a:stretch/>
        </p:blipFill>
        <p:spPr>
          <a:xfrm>
            <a:off x="6214150" y="3683625"/>
            <a:ext cx="2833273" cy="1356701"/>
          </a:xfrm>
          <a:prstGeom prst="rect">
            <a:avLst/>
          </a:prstGeom>
          <a:noFill/>
          <a:ln>
            <a:noFill/>
          </a:ln>
        </p:spPr>
      </p:pic>
      <p:pic>
        <p:nvPicPr>
          <p:cNvPr id="553" name="Google Shape;553;p56"/>
          <p:cNvPicPr preferRelativeResize="0"/>
          <p:nvPr/>
        </p:nvPicPr>
        <p:blipFill rotWithShape="1">
          <a:blip r:embed="rId9">
            <a:alphaModFix/>
          </a:blip>
          <a:srcRect b="0" l="0" r="0" t="0"/>
          <a:stretch/>
        </p:blipFill>
        <p:spPr>
          <a:xfrm>
            <a:off x="6588078" y="4270251"/>
            <a:ext cx="496519" cy="496477"/>
          </a:xfrm>
          <a:prstGeom prst="rect">
            <a:avLst/>
          </a:prstGeom>
          <a:noFill/>
          <a:ln>
            <a:noFill/>
          </a:ln>
        </p:spPr>
      </p:pic>
      <p:pic>
        <p:nvPicPr>
          <p:cNvPr id="554" name="Google Shape;554;p56"/>
          <p:cNvPicPr preferRelativeResize="0"/>
          <p:nvPr/>
        </p:nvPicPr>
        <p:blipFill rotWithShape="1">
          <a:blip r:embed="rId9">
            <a:alphaModFix/>
          </a:blip>
          <a:srcRect b="0" l="0" r="0" t="0"/>
          <a:stretch/>
        </p:blipFill>
        <p:spPr>
          <a:xfrm>
            <a:off x="6588078" y="4113742"/>
            <a:ext cx="496519" cy="496477"/>
          </a:xfrm>
          <a:prstGeom prst="rect">
            <a:avLst/>
          </a:prstGeom>
          <a:noFill/>
          <a:ln>
            <a:noFill/>
          </a:ln>
        </p:spPr>
      </p:pic>
      <p:pic>
        <p:nvPicPr>
          <p:cNvPr id="555" name="Google Shape;555;p56"/>
          <p:cNvPicPr preferRelativeResize="0"/>
          <p:nvPr/>
        </p:nvPicPr>
        <p:blipFill rotWithShape="1">
          <a:blip r:embed="rId9">
            <a:alphaModFix/>
          </a:blip>
          <a:srcRect b="0" l="0" r="0" t="0"/>
          <a:stretch/>
        </p:blipFill>
        <p:spPr>
          <a:xfrm>
            <a:off x="6588078" y="3952886"/>
            <a:ext cx="496519" cy="496477"/>
          </a:xfrm>
          <a:prstGeom prst="rect">
            <a:avLst/>
          </a:prstGeom>
          <a:noFill/>
          <a:ln>
            <a:noFill/>
          </a:ln>
        </p:spPr>
      </p:pic>
      <p:sp>
        <p:nvSpPr>
          <p:cNvPr id="556" name="Google Shape;556;p56"/>
          <p:cNvSpPr txBox="1"/>
          <p:nvPr/>
        </p:nvSpPr>
        <p:spPr>
          <a:xfrm>
            <a:off x="6941881" y="3786219"/>
            <a:ext cx="1417800" cy="2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Gill Sans"/>
                <a:ea typeface="Gill Sans"/>
                <a:cs typeface="Gill Sans"/>
                <a:sym typeface="Gill Sans"/>
              </a:rPr>
              <a:t>Digital badges:</a:t>
            </a:r>
            <a:endParaRPr b="0" i="0" sz="900" u="none" cap="none" strike="noStrike">
              <a:solidFill>
                <a:srgbClr val="000000"/>
              </a:solidFill>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01F"/>
        </a:solidFill>
      </p:bgPr>
    </p:bg>
    <p:spTree>
      <p:nvGrpSpPr>
        <p:cNvPr id="560" name="Shape 560"/>
        <p:cNvGrpSpPr/>
        <p:nvPr/>
      </p:nvGrpSpPr>
      <p:grpSpPr>
        <a:xfrm>
          <a:off x="0" y="0"/>
          <a:ext cx="0" cy="0"/>
          <a:chOff x="0" y="0"/>
          <a:chExt cx="0" cy="0"/>
        </a:xfrm>
      </p:grpSpPr>
      <p:pic>
        <p:nvPicPr>
          <p:cNvPr id="561" name="Google Shape;561;p57"/>
          <p:cNvPicPr preferRelativeResize="0"/>
          <p:nvPr/>
        </p:nvPicPr>
        <p:blipFill rotWithShape="1">
          <a:blip r:embed="rId3">
            <a:alphaModFix/>
          </a:blip>
          <a:srcRect b="0" l="0" r="0" t="0"/>
          <a:stretch/>
        </p:blipFill>
        <p:spPr>
          <a:xfrm>
            <a:off x="1101" y="0"/>
            <a:ext cx="154248" cy="5143501"/>
          </a:xfrm>
          <a:prstGeom prst="rect">
            <a:avLst/>
          </a:prstGeom>
          <a:noFill/>
          <a:ln>
            <a:noFill/>
          </a:ln>
        </p:spPr>
      </p:pic>
      <p:sp>
        <p:nvSpPr>
          <p:cNvPr id="562" name="Google Shape;562;p57"/>
          <p:cNvSpPr txBox="1"/>
          <p:nvPr/>
        </p:nvSpPr>
        <p:spPr>
          <a:xfrm>
            <a:off x="2700975" y="548050"/>
            <a:ext cx="893700" cy="40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57"/>
          <p:cNvSpPr/>
          <p:nvPr/>
        </p:nvSpPr>
        <p:spPr>
          <a:xfrm rot="10800000">
            <a:off x="2661225" y="3302263"/>
            <a:ext cx="973200" cy="973200"/>
          </a:xfrm>
          <a:prstGeom prst="ellipse">
            <a:avLst/>
          </a:prstGeom>
          <a:solidFill>
            <a:srgbClr val="B1C0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57"/>
          <p:cNvSpPr txBox="1"/>
          <p:nvPr/>
        </p:nvSpPr>
        <p:spPr>
          <a:xfrm>
            <a:off x="607775" y="1429425"/>
            <a:ext cx="2150400" cy="338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highlight>
                  <a:srgbClr val="379AD5"/>
                </a:highlight>
                <a:latin typeface="Gill Sans"/>
                <a:ea typeface="Gill Sans"/>
                <a:cs typeface="Gill Sans"/>
                <a:sym typeface="Gill Sans"/>
              </a:rPr>
              <a:t> Sam </a:t>
            </a:r>
            <a:r>
              <a:rPr b="0" i="0" lang="en-GB" sz="1100" u="none" cap="none" strike="noStrike">
                <a:solidFill>
                  <a:srgbClr val="FFFFFF"/>
                </a:solidFill>
                <a:latin typeface="Gill Sans"/>
                <a:ea typeface="Gill Sans"/>
                <a:cs typeface="Gill Sans"/>
                <a:sym typeface="Gill Sans"/>
              </a:rPr>
              <a:t> earns herself </a:t>
            </a:r>
            <a:r>
              <a:rPr b="1" i="0" lang="en-GB" sz="1100" u="none" cap="none" strike="noStrike">
                <a:solidFill>
                  <a:srgbClr val="B0C14B"/>
                </a:solidFill>
                <a:latin typeface="Gill Sans"/>
                <a:ea typeface="Gill Sans"/>
                <a:cs typeface="Gill Sans"/>
                <a:sym typeface="Gill Sans"/>
              </a:rPr>
              <a:t>another digital badge </a:t>
            </a:r>
            <a:r>
              <a:rPr b="0" i="0" lang="en-GB" sz="1100" u="none" cap="none" strike="noStrike">
                <a:solidFill>
                  <a:srgbClr val="FFFFFF"/>
                </a:solidFill>
                <a:latin typeface="Gill Sans"/>
                <a:ea typeface="Gill Sans"/>
                <a:cs typeface="Gill Sans"/>
                <a:sym typeface="Gill Sans"/>
              </a:rPr>
              <a:t>that recognises the knowledge, skills, attitudes and values she developed while completing the course.</a:t>
            </a:r>
            <a:endParaRPr b="0" i="0" sz="1100" u="none" cap="none" strike="noStrike">
              <a:solidFill>
                <a:srgbClr val="FFFFFF"/>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Gill Sans"/>
                <a:ea typeface="Gill Sans"/>
                <a:cs typeface="Gill Sans"/>
                <a:sym typeface="Gill Sans"/>
              </a:rPr>
              <a:t>But just as importantly, she has </a:t>
            </a:r>
            <a:br>
              <a:rPr b="0" i="0" lang="en-GB" sz="1100" u="none" cap="none" strike="noStrike">
                <a:solidFill>
                  <a:srgbClr val="FFFFFF"/>
                </a:solidFill>
                <a:latin typeface="Gill Sans"/>
                <a:ea typeface="Gill Sans"/>
                <a:cs typeface="Gill Sans"/>
                <a:sym typeface="Gill Sans"/>
              </a:rPr>
            </a:br>
            <a:r>
              <a:rPr b="0" i="0" lang="en-GB" sz="1100" u="none" cap="none" strike="noStrike">
                <a:solidFill>
                  <a:srgbClr val="FFFFFF"/>
                </a:solidFill>
                <a:latin typeface="Gill Sans"/>
                <a:ea typeface="Gill Sans"/>
                <a:cs typeface="Gill Sans"/>
                <a:sym typeface="Gill Sans"/>
              </a:rPr>
              <a:t>built a strong relationship with the course leader, Marina, who offered to mentor her over the next 6 months. They sit down together to explore further learning opportunities suggested to Sam on the Cities of Learning App.</a:t>
            </a:r>
            <a:endParaRPr b="0" i="0" sz="1100" u="none" cap="none" strike="noStrike">
              <a:solidFill>
                <a:srgbClr val="FFFFFF"/>
              </a:solidFill>
              <a:latin typeface="Gill Sans"/>
              <a:ea typeface="Gill Sans"/>
              <a:cs typeface="Gill Sans"/>
              <a:sym typeface="Gill Sans"/>
            </a:endParaRPr>
          </a:p>
        </p:txBody>
      </p:sp>
      <p:sp>
        <p:nvSpPr>
          <p:cNvPr id="565" name="Google Shape;565;p57"/>
          <p:cNvSpPr txBox="1"/>
          <p:nvPr/>
        </p:nvSpPr>
        <p:spPr>
          <a:xfrm>
            <a:off x="2352900" y="185525"/>
            <a:ext cx="1726800" cy="246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Gill Sans"/>
                <a:ea typeface="Gill Sans"/>
                <a:cs typeface="Gill Sans"/>
                <a:sym typeface="Gill Sans"/>
              </a:rPr>
              <a:t>PARTICIPATION LAYER</a:t>
            </a:r>
            <a:endParaRPr b="0" i="0" sz="1000" u="none" cap="none" strike="noStrike">
              <a:solidFill>
                <a:srgbClr val="FFFFFF"/>
              </a:solidFill>
              <a:latin typeface="Gill Sans"/>
              <a:ea typeface="Gill Sans"/>
              <a:cs typeface="Gill Sans"/>
              <a:sym typeface="Gill Sans"/>
            </a:endParaRPr>
          </a:p>
        </p:txBody>
      </p:sp>
      <p:sp>
        <p:nvSpPr>
          <p:cNvPr id="566" name="Google Shape;566;p57"/>
          <p:cNvSpPr txBox="1"/>
          <p:nvPr/>
        </p:nvSpPr>
        <p:spPr>
          <a:xfrm>
            <a:off x="6339175" y="743325"/>
            <a:ext cx="2278800" cy="197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highlight>
                  <a:srgbClr val="379AD5"/>
                </a:highlight>
                <a:latin typeface="Gill Sans"/>
                <a:ea typeface="Gill Sans"/>
                <a:cs typeface="Gill Sans"/>
                <a:sym typeface="Gill Sans"/>
              </a:rPr>
              <a:t> Sam </a:t>
            </a:r>
            <a:r>
              <a:rPr b="0" i="0" lang="en-GB" sz="1100" u="none" cap="none" strike="noStrike">
                <a:solidFill>
                  <a:srgbClr val="FFFFFF"/>
                </a:solidFill>
                <a:latin typeface="Gill Sans"/>
                <a:ea typeface="Gill Sans"/>
                <a:cs typeface="Gill Sans"/>
                <a:sym typeface="Gill Sans"/>
              </a:rPr>
              <a:t> decides to </a:t>
            </a:r>
            <a:r>
              <a:rPr b="1" i="0" lang="en-GB" sz="1100" u="none" cap="none" strike="noStrike">
                <a:solidFill>
                  <a:srgbClr val="379AD5"/>
                </a:solidFill>
                <a:latin typeface="Gill Sans"/>
                <a:ea typeface="Gill Sans"/>
                <a:cs typeface="Gill Sans"/>
                <a:sym typeface="Gill Sans"/>
              </a:rPr>
              <a:t>participate</a:t>
            </a:r>
            <a:r>
              <a:rPr b="0" i="0" lang="en-GB" sz="1100" u="none" cap="none" strike="noStrike">
                <a:solidFill>
                  <a:srgbClr val="FFFFFF"/>
                </a:solidFill>
                <a:latin typeface="Gill Sans"/>
                <a:ea typeface="Gill Sans"/>
                <a:cs typeface="Gill Sans"/>
                <a:sym typeface="Gill Sans"/>
              </a:rPr>
              <a:t> in a week-long script-writing course. By the end, she has </a:t>
            </a:r>
            <a:r>
              <a:rPr b="0" i="0" lang="en-GB" sz="1100" u="sng" cap="none" strike="noStrike">
                <a:solidFill>
                  <a:srgbClr val="FFFFFF"/>
                </a:solidFill>
                <a:latin typeface="Gill Sans"/>
                <a:ea typeface="Gill Sans"/>
                <a:cs typeface="Gill Sans"/>
                <a:sym typeface="Gill Sans"/>
              </a:rPr>
              <a:t>learned how scripts are developed and had honed her own creative writing skills</a:t>
            </a:r>
            <a:r>
              <a:rPr b="0" i="0" lang="en-GB" sz="1100" u="none" cap="none" strike="noStrike">
                <a:solidFill>
                  <a:srgbClr val="FFFFFF"/>
                </a:solidFill>
                <a:latin typeface="Gill Sans"/>
                <a:ea typeface="Gill Sans"/>
                <a:cs typeface="Gill Sans"/>
                <a:sym typeface="Gill Sans"/>
              </a:rPr>
              <a:t>. Importantly, she has </a:t>
            </a:r>
            <a:r>
              <a:rPr b="0" i="0" lang="en-GB" sz="1100" u="sng" cap="none" strike="noStrike">
                <a:solidFill>
                  <a:srgbClr val="FFFFFF"/>
                </a:solidFill>
                <a:latin typeface="Gill Sans"/>
                <a:ea typeface="Gill Sans"/>
                <a:cs typeface="Gill Sans"/>
                <a:sym typeface="Gill Sans"/>
              </a:rPr>
              <a:t>developed a sense of the importance of diversity</a:t>
            </a:r>
            <a:r>
              <a:rPr b="0" i="0" lang="en-GB" sz="1100" u="none" cap="none" strike="noStrike">
                <a:solidFill>
                  <a:srgbClr val="FFFFFF"/>
                </a:solidFill>
                <a:latin typeface="Gill Sans"/>
                <a:ea typeface="Gill Sans"/>
                <a:cs typeface="Gill Sans"/>
                <a:sym typeface="Gill Sans"/>
              </a:rPr>
              <a:t>, having learned that women are underrepresented and underpaid in the industry.</a:t>
            </a:r>
            <a:endParaRPr b="0" i="0" sz="1100" u="none" cap="none" strike="noStrike">
              <a:solidFill>
                <a:srgbClr val="FFFFFF"/>
              </a:solidFill>
              <a:latin typeface="Gill Sans"/>
              <a:ea typeface="Gill Sans"/>
              <a:cs typeface="Gill Sans"/>
              <a:sym typeface="Gill Sans"/>
            </a:endParaRPr>
          </a:p>
        </p:txBody>
      </p:sp>
      <p:pic>
        <p:nvPicPr>
          <p:cNvPr id="567" name="Google Shape;567;p57"/>
          <p:cNvPicPr preferRelativeResize="0"/>
          <p:nvPr/>
        </p:nvPicPr>
        <p:blipFill rotWithShape="1">
          <a:blip r:embed="rId4">
            <a:alphaModFix/>
          </a:blip>
          <a:srcRect b="0" l="0" r="0" t="0"/>
          <a:stretch/>
        </p:blipFill>
        <p:spPr>
          <a:xfrm>
            <a:off x="6234526" y="3710605"/>
            <a:ext cx="2833273" cy="1356705"/>
          </a:xfrm>
          <a:prstGeom prst="rect">
            <a:avLst/>
          </a:prstGeom>
          <a:noFill/>
          <a:ln>
            <a:noFill/>
          </a:ln>
        </p:spPr>
      </p:pic>
      <p:pic>
        <p:nvPicPr>
          <p:cNvPr id="568" name="Google Shape;568;p57"/>
          <p:cNvPicPr preferRelativeResize="0"/>
          <p:nvPr/>
        </p:nvPicPr>
        <p:blipFill rotWithShape="1">
          <a:blip r:embed="rId5">
            <a:alphaModFix/>
          </a:blip>
          <a:srcRect b="0" l="0" r="0" t="0"/>
          <a:stretch/>
        </p:blipFill>
        <p:spPr>
          <a:xfrm>
            <a:off x="6608453" y="4316301"/>
            <a:ext cx="496519" cy="496477"/>
          </a:xfrm>
          <a:prstGeom prst="rect">
            <a:avLst/>
          </a:prstGeom>
          <a:noFill/>
          <a:ln>
            <a:noFill/>
          </a:ln>
        </p:spPr>
      </p:pic>
      <p:pic>
        <p:nvPicPr>
          <p:cNvPr id="569" name="Google Shape;569;p57"/>
          <p:cNvPicPr preferRelativeResize="0"/>
          <p:nvPr/>
        </p:nvPicPr>
        <p:blipFill rotWithShape="1">
          <a:blip r:embed="rId5">
            <a:alphaModFix/>
          </a:blip>
          <a:srcRect b="0" l="0" r="0" t="0"/>
          <a:stretch/>
        </p:blipFill>
        <p:spPr>
          <a:xfrm>
            <a:off x="6608453" y="4159792"/>
            <a:ext cx="496519" cy="496477"/>
          </a:xfrm>
          <a:prstGeom prst="rect">
            <a:avLst/>
          </a:prstGeom>
          <a:noFill/>
          <a:ln>
            <a:noFill/>
          </a:ln>
        </p:spPr>
      </p:pic>
      <p:pic>
        <p:nvPicPr>
          <p:cNvPr id="570" name="Google Shape;570;p57"/>
          <p:cNvPicPr preferRelativeResize="0"/>
          <p:nvPr/>
        </p:nvPicPr>
        <p:blipFill rotWithShape="1">
          <a:blip r:embed="rId5">
            <a:alphaModFix/>
          </a:blip>
          <a:srcRect b="0" l="0" r="0" t="0"/>
          <a:stretch/>
        </p:blipFill>
        <p:spPr>
          <a:xfrm>
            <a:off x="6608453" y="3998936"/>
            <a:ext cx="496519" cy="496477"/>
          </a:xfrm>
          <a:prstGeom prst="rect">
            <a:avLst/>
          </a:prstGeom>
          <a:noFill/>
          <a:ln>
            <a:noFill/>
          </a:ln>
        </p:spPr>
      </p:pic>
      <p:sp>
        <p:nvSpPr>
          <p:cNvPr id="571" name="Google Shape;571;p57"/>
          <p:cNvSpPr txBox="1"/>
          <p:nvPr/>
        </p:nvSpPr>
        <p:spPr>
          <a:xfrm>
            <a:off x="6962256" y="3832269"/>
            <a:ext cx="1417800" cy="2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rgbClr val="FFFFFF"/>
                </a:solidFill>
                <a:latin typeface="Gill Sans"/>
                <a:ea typeface="Gill Sans"/>
                <a:cs typeface="Gill Sans"/>
                <a:sym typeface="Gill Sans"/>
              </a:rPr>
              <a:t>Digital badges:</a:t>
            </a:r>
            <a:endParaRPr b="0" i="0" sz="900" u="none" cap="none" strike="noStrike">
              <a:solidFill>
                <a:srgbClr val="FFFFFF"/>
              </a:solidFill>
              <a:latin typeface="Gill Sans"/>
              <a:ea typeface="Gill Sans"/>
              <a:cs typeface="Gill Sans"/>
              <a:sym typeface="Gill Sans"/>
            </a:endParaRPr>
          </a:p>
        </p:txBody>
      </p:sp>
      <p:pic>
        <p:nvPicPr>
          <p:cNvPr id="572" name="Google Shape;572;p57"/>
          <p:cNvPicPr preferRelativeResize="0"/>
          <p:nvPr/>
        </p:nvPicPr>
        <p:blipFill rotWithShape="1">
          <a:blip r:embed="rId6">
            <a:alphaModFix/>
          </a:blip>
          <a:srcRect b="0" l="0" r="0" t="0"/>
          <a:stretch/>
        </p:blipFill>
        <p:spPr>
          <a:xfrm>
            <a:off x="7137878" y="4288816"/>
            <a:ext cx="496519" cy="496527"/>
          </a:xfrm>
          <a:prstGeom prst="rect">
            <a:avLst/>
          </a:prstGeom>
          <a:noFill/>
          <a:ln>
            <a:noFill/>
          </a:ln>
        </p:spPr>
      </p:pic>
      <p:pic>
        <p:nvPicPr>
          <p:cNvPr id="573" name="Google Shape;573;p57"/>
          <p:cNvPicPr preferRelativeResize="0"/>
          <p:nvPr/>
        </p:nvPicPr>
        <p:blipFill rotWithShape="1">
          <a:blip r:embed="rId7">
            <a:alphaModFix/>
          </a:blip>
          <a:srcRect b="0" l="0" r="0" t="0"/>
          <a:stretch/>
        </p:blipFill>
        <p:spPr>
          <a:xfrm>
            <a:off x="2280725" y="4105337"/>
            <a:ext cx="1417799" cy="863497"/>
          </a:xfrm>
          <a:prstGeom prst="rect">
            <a:avLst/>
          </a:prstGeom>
          <a:noFill/>
          <a:ln>
            <a:noFill/>
          </a:ln>
        </p:spPr>
      </p:pic>
      <p:pic>
        <p:nvPicPr>
          <p:cNvPr id="574" name="Google Shape;574;p57"/>
          <p:cNvPicPr preferRelativeResize="0"/>
          <p:nvPr/>
        </p:nvPicPr>
        <p:blipFill rotWithShape="1">
          <a:blip r:embed="rId8">
            <a:alphaModFix/>
          </a:blip>
          <a:srcRect b="0" l="0" r="0" t="0"/>
          <a:stretch/>
        </p:blipFill>
        <p:spPr>
          <a:xfrm>
            <a:off x="2813075" y="3393300"/>
            <a:ext cx="653394" cy="790950"/>
          </a:xfrm>
          <a:prstGeom prst="rect">
            <a:avLst/>
          </a:prstGeom>
          <a:noFill/>
          <a:ln>
            <a:noFill/>
          </a:ln>
        </p:spPr>
      </p:pic>
      <p:pic>
        <p:nvPicPr>
          <p:cNvPr id="575" name="Google Shape;575;p57"/>
          <p:cNvPicPr preferRelativeResize="0"/>
          <p:nvPr/>
        </p:nvPicPr>
        <p:blipFill rotWithShape="1">
          <a:blip r:embed="rId9">
            <a:alphaModFix/>
          </a:blip>
          <a:srcRect b="8279" l="0" r="0" t="27972"/>
          <a:stretch/>
        </p:blipFill>
        <p:spPr>
          <a:xfrm>
            <a:off x="3967800" y="12"/>
            <a:ext cx="2371374" cy="5143503"/>
          </a:xfrm>
          <a:prstGeom prst="rect">
            <a:avLst/>
          </a:prstGeom>
          <a:noFill/>
          <a:ln>
            <a:noFill/>
          </a:ln>
        </p:spPr>
      </p:pic>
      <p:pic>
        <p:nvPicPr>
          <p:cNvPr id="576" name="Google Shape;576;p57"/>
          <p:cNvPicPr preferRelativeResize="0"/>
          <p:nvPr/>
        </p:nvPicPr>
        <p:blipFill rotWithShape="1">
          <a:blip r:embed="rId10">
            <a:alphaModFix/>
          </a:blip>
          <a:srcRect b="0" l="0" r="0" t="0"/>
          <a:stretch/>
        </p:blipFill>
        <p:spPr>
          <a:xfrm>
            <a:off x="4990183" y="1760172"/>
            <a:ext cx="1504726" cy="1623177"/>
          </a:xfrm>
          <a:prstGeom prst="rect">
            <a:avLst/>
          </a:prstGeom>
          <a:noFill/>
          <a:ln>
            <a:noFill/>
          </a:ln>
        </p:spPr>
      </p:pic>
      <p:sp>
        <p:nvSpPr>
          <p:cNvPr id="577" name="Google Shape;577;p57"/>
          <p:cNvSpPr/>
          <p:nvPr/>
        </p:nvSpPr>
        <p:spPr>
          <a:xfrm>
            <a:off x="3521375" y="3643373"/>
            <a:ext cx="893700" cy="291000"/>
          </a:xfrm>
          <a:prstGeom prst="rect">
            <a:avLst/>
          </a:prstGeom>
          <a:solidFill>
            <a:srgbClr val="B1C0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1" name="Shape 581"/>
        <p:cNvGrpSpPr/>
        <p:nvPr/>
      </p:nvGrpSpPr>
      <p:grpSpPr>
        <a:xfrm>
          <a:off x="0" y="0"/>
          <a:ext cx="0" cy="0"/>
          <a:chOff x="0" y="0"/>
          <a:chExt cx="0" cy="0"/>
        </a:xfrm>
      </p:grpSpPr>
      <p:pic>
        <p:nvPicPr>
          <p:cNvPr id="582" name="Google Shape;582;p58"/>
          <p:cNvPicPr preferRelativeResize="0"/>
          <p:nvPr/>
        </p:nvPicPr>
        <p:blipFill rotWithShape="1">
          <a:blip r:embed="rId3">
            <a:alphaModFix/>
          </a:blip>
          <a:srcRect b="0" l="0" r="0" t="0"/>
          <a:stretch/>
        </p:blipFill>
        <p:spPr>
          <a:xfrm>
            <a:off x="1857475" y="0"/>
            <a:ext cx="2860251" cy="5143501"/>
          </a:xfrm>
          <a:prstGeom prst="rect">
            <a:avLst/>
          </a:prstGeom>
          <a:noFill/>
          <a:ln>
            <a:noFill/>
          </a:ln>
        </p:spPr>
      </p:pic>
      <p:pic>
        <p:nvPicPr>
          <p:cNvPr id="583" name="Google Shape;583;p58"/>
          <p:cNvPicPr preferRelativeResize="0"/>
          <p:nvPr/>
        </p:nvPicPr>
        <p:blipFill rotWithShape="1">
          <a:blip r:embed="rId4">
            <a:alphaModFix/>
          </a:blip>
          <a:srcRect b="0" l="0" r="0" t="0"/>
          <a:stretch/>
        </p:blipFill>
        <p:spPr>
          <a:xfrm>
            <a:off x="1101" y="0"/>
            <a:ext cx="154248" cy="5143501"/>
          </a:xfrm>
          <a:prstGeom prst="rect">
            <a:avLst/>
          </a:prstGeom>
          <a:noFill/>
          <a:ln>
            <a:noFill/>
          </a:ln>
        </p:spPr>
      </p:pic>
      <p:sp>
        <p:nvSpPr>
          <p:cNvPr id="584" name="Google Shape;584;p58"/>
          <p:cNvSpPr/>
          <p:nvPr/>
        </p:nvSpPr>
        <p:spPr>
          <a:xfrm>
            <a:off x="2020961" y="1412963"/>
            <a:ext cx="893700" cy="893700"/>
          </a:xfrm>
          <a:prstGeom prst="ellipse">
            <a:avLst/>
          </a:prstGeom>
          <a:solidFill>
            <a:srgbClr val="E61C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58"/>
          <p:cNvSpPr txBox="1"/>
          <p:nvPr/>
        </p:nvSpPr>
        <p:spPr>
          <a:xfrm>
            <a:off x="650875" y="2306675"/>
            <a:ext cx="1726800" cy="107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highlight>
                  <a:srgbClr val="E61C81"/>
                </a:highlight>
                <a:latin typeface="Gill Sans"/>
                <a:ea typeface="Gill Sans"/>
                <a:cs typeface="Gill Sans"/>
                <a:sym typeface="Gill Sans"/>
              </a:rPr>
              <a:t> An external validator       </a:t>
            </a:r>
            <a:r>
              <a:rPr b="0" i="0" lang="en-GB" sz="1100" u="none" cap="none" strike="noStrike">
                <a:solidFill>
                  <a:srgbClr val="000000"/>
                </a:solidFill>
                <a:latin typeface="Gill Sans"/>
                <a:ea typeface="Gill Sans"/>
                <a:cs typeface="Gill Sans"/>
                <a:sym typeface="Gill Sans"/>
              </a:rPr>
              <a:t> </a:t>
            </a:r>
            <a:r>
              <a:rPr b="1" i="0" lang="en-GB" sz="1100" u="none" cap="none" strike="noStrike">
                <a:solidFill>
                  <a:srgbClr val="E61C81"/>
                </a:solidFill>
                <a:latin typeface="Gill Sans"/>
                <a:ea typeface="Gill Sans"/>
                <a:cs typeface="Gill Sans"/>
                <a:sym typeface="Gill Sans"/>
              </a:rPr>
              <a:t>endorses </a:t>
            </a:r>
            <a:r>
              <a:rPr b="0" i="0" lang="en-GB" sz="1100" u="none" cap="none" strike="noStrike">
                <a:solidFill>
                  <a:srgbClr val="000000"/>
                </a:solidFill>
                <a:latin typeface="Gill Sans"/>
                <a:ea typeface="Gill Sans"/>
                <a:cs typeface="Gill Sans"/>
                <a:sym typeface="Gill Sans"/>
              </a:rPr>
              <a:t>a selection of badges through the City Anchor Institution depending on local demands.</a:t>
            </a:r>
            <a:endParaRPr b="0" i="0" sz="1100" u="none" cap="none" strike="noStrike">
              <a:solidFill>
                <a:srgbClr val="000000"/>
              </a:solidFill>
              <a:latin typeface="Gill Sans"/>
              <a:ea typeface="Gill Sans"/>
              <a:cs typeface="Gill Sans"/>
              <a:sym typeface="Gill Sans"/>
            </a:endParaRPr>
          </a:p>
        </p:txBody>
      </p:sp>
      <p:sp>
        <p:nvSpPr>
          <p:cNvPr id="586" name="Google Shape;586;p58"/>
          <p:cNvSpPr txBox="1"/>
          <p:nvPr/>
        </p:nvSpPr>
        <p:spPr>
          <a:xfrm>
            <a:off x="2149075" y="185525"/>
            <a:ext cx="1726800" cy="246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Gill Sans"/>
                <a:ea typeface="Gill Sans"/>
                <a:cs typeface="Gill Sans"/>
                <a:sym typeface="Gill Sans"/>
              </a:rPr>
              <a:t>DEMONSTRATION LAYER</a:t>
            </a:r>
            <a:endParaRPr b="0" i="0" sz="1000" u="none" cap="none" strike="noStrike">
              <a:solidFill>
                <a:srgbClr val="000000"/>
              </a:solidFill>
              <a:latin typeface="Gill Sans"/>
              <a:ea typeface="Gill Sans"/>
              <a:cs typeface="Gill Sans"/>
              <a:sym typeface="Gill Sans"/>
            </a:endParaRPr>
          </a:p>
        </p:txBody>
      </p:sp>
      <p:sp>
        <p:nvSpPr>
          <p:cNvPr id="587" name="Google Shape;587;p58"/>
          <p:cNvSpPr txBox="1"/>
          <p:nvPr/>
        </p:nvSpPr>
        <p:spPr>
          <a:xfrm>
            <a:off x="4764825" y="185525"/>
            <a:ext cx="3283800" cy="142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highlight>
                  <a:srgbClr val="379AD5"/>
                </a:highlight>
                <a:latin typeface="Gill Sans"/>
                <a:ea typeface="Gill Sans"/>
                <a:cs typeface="Gill Sans"/>
                <a:sym typeface="Gill Sans"/>
              </a:rPr>
              <a:t> Sam </a:t>
            </a:r>
            <a:r>
              <a:rPr b="0" i="0" lang="en-GB" sz="1100" u="none" cap="none" strike="noStrike">
                <a:solidFill>
                  <a:srgbClr val="000000"/>
                </a:solidFill>
                <a:latin typeface="Gill Sans"/>
                <a:ea typeface="Gill Sans"/>
                <a:cs typeface="Gill Sans"/>
                <a:sym typeface="Gill Sans"/>
              </a:rPr>
              <a:t> decides to enrol in a part-time Media Studies course at her local FE college. Because of the Cities of Learning App, she knows it will help her along her learning journey towards the internship at BBC North. She’s also confident this is the right step for her because Marina knows the course and says she’ll have the opportunity to </a:t>
            </a:r>
            <a:r>
              <a:rPr b="1" i="0" lang="en-GB" sz="1100" u="none" cap="none" strike="noStrike">
                <a:solidFill>
                  <a:srgbClr val="E61C81"/>
                </a:solidFill>
                <a:latin typeface="Gill Sans"/>
                <a:ea typeface="Gill Sans"/>
                <a:cs typeface="Gill Sans"/>
                <a:sym typeface="Gill Sans"/>
              </a:rPr>
              <a:t>demonstrate</a:t>
            </a:r>
            <a:r>
              <a:rPr b="0" i="0" lang="en-GB" sz="1100" u="none" cap="none" strike="noStrike">
                <a:solidFill>
                  <a:srgbClr val="000000"/>
                </a:solidFill>
                <a:latin typeface="Gill Sans"/>
                <a:ea typeface="Gill Sans"/>
                <a:cs typeface="Gill Sans"/>
                <a:sym typeface="Gill Sans"/>
              </a:rPr>
              <a:t> what she knows and can do by the end of it.</a:t>
            </a:r>
            <a:endParaRPr b="0" i="0" sz="1100" u="sng" cap="none" strike="noStrike">
              <a:solidFill>
                <a:srgbClr val="000000"/>
              </a:solidFill>
              <a:latin typeface="Gill Sans"/>
              <a:ea typeface="Gill Sans"/>
              <a:cs typeface="Gill Sans"/>
              <a:sym typeface="Gill Sans"/>
            </a:endParaRPr>
          </a:p>
        </p:txBody>
      </p:sp>
      <p:sp>
        <p:nvSpPr>
          <p:cNvPr id="588" name="Google Shape;588;p58"/>
          <p:cNvSpPr txBox="1"/>
          <p:nvPr/>
        </p:nvSpPr>
        <p:spPr>
          <a:xfrm>
            <a:off x="6419850" y="1834200"/>
            <a:ext cx="2581500" cy="147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highlight>
                  <a:srgbClr val="379AD5"/>
                </a:highlight>
                <a:latin typeface="Gill Sans"/>
                <a:ea typeface="Gill Sans"/>
                <a:cs typeface="Gill Sans"/>
                <a:sym typeface="Gill Sans"/>
              </a:rPr>
              <a:t> Sam </a:t>
            </a:r>
            <a:r>
              <a:rPr b="0" i="0" lang="en-GB" sz="1100" u="none" cap="none" strike="noStrike">
                <a:solidFill>
                  <a:srgbClr val="000000"/>
                </a:solidFill>
                <a:latin typeface="Gill Sans"/>
                <a:ea typeface="Gill Sans"/>
                <a:cs typeface="Gill Sans"/>
                <a:sym typeface="Gill Sans"/>
              </a:rPr>
              <a:t> completes her course, finishing with a  project that pairs her with an industry partner and requires her to apply what she’s learned to a real-world problem they face, and receive feedback from industry experts.</a:t>
            </a:r>
            <a:endParaRPr b="0" i="0" sz="11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Gill Sans"/>
                <a:ea typeface="Gill Sans"/>
                <a:cs typeface="Gill Sans"/>
                <a:sym typeface="Gill Sans"/>
              </a:rPr>
              <a:t>For her hard work she earns </a:t>
            </a:r>
            <a:r>
              <a:rPr b="1" i="0" lang="en-GB" sz="1100" u="none" cap="none" strike="noStrike">
                <a:solidFill>
                  <a:srgbClr val="B0C14B"/>
                </a:solidFill>
                <a:latin typeface="Gill Sans"/>
                <a:ea typeface="Gill Sans"/>
                <a:cs typeface="Gill Sans"/>
                <a:sym typeface="Gill Sans"/>
              </a:rPr>
              <a:t>a digital badge, </a:t>
            </a:r>
            <a:r>
              <a:rPr b="0" i="0" lang="en-GB" sz="1100" u="none" cap="none" strike="noStrike">
                <a:solidFill>
                  <a:srgbClr val="000000"/>
                </a:solidFill>
                <a:latin typeface="Gill Sans"/>
                <a:ea typeface="Gill Sans"/>
                <a:cs typeface="Gill Sans"/>
                <a:sym typeface="Gill Sans"/>
              </a:rPr>
              <a:t>this time with </a:t>
            </a:r>
            <a:r>
              <a:rPr b="1" i="0" lang="en-GB" sz="1100" u="none" cap="none" strike="noStrike">
                <a:solidFill>
                  <a:srgbClr val="E61C81"/>
                </a:solidFill>
                <a:latin typeface="Gill Sans"/>
                <a:ea typeface="Gill Sans"/>
                <a:cs typeface="Gill Sans"/>
                <a:sym typeface="Gill Sans"/>
              </a:rPr>
              <a:t>external validation.</a:t>
            </a:r>
            <a:endParaRPr b="1" i="0" sz="1100" u="sng" cap="none" strike="noStrike">
              <a:solidFill>
                <a:srgbClr val="E61C81"/>
              </a:solidFill>
              <a:latin typeface="Gill Sans"/>
              <a:ea typeface="Gill Sans"/>
              <a:cs typeface="Gill Sans"/>
              <a:sym typeface="Gill Sans"/>
            </a:endParaRPr>
          </a:p>
        </p:txBody>
      </p:sp>
      <p:pic>
        <p:nvPicPr>
          <p:cNvPr id="589" name="Google Shape;589;p58"/>
          <p:cNvPicPr preferRelativeResize="0"/>
          <p:nvPr/>
        </p:nvPicPr>
        <p:blipFill rotWithShape="1">
          <a:blip r:embed="rId5">
            <a:alphaModFix/>
          </a:blip>
          <a:srcRect b="0" l="0" r="0" t="0"/>
          <a:stretch/>
        </p:blipFill>
        <p:spPr>
          <a:xfrm>
            <a:off x="6214150" y="3683625"/>
            <a:ext cx="2833273" cy="1356701"/>
          </a:xfrm>
          <a:prstGeom prst="rect">
            <a:avLst/>
          </a:prstGeom>
          <a:noFill/>
          <a:ln>
            <a:noFill/>
          </a:ln>
        </p:spPr>
      </p:pic>
      <p:pic>
        <p:nvPicPr>
          <p:cNvPr id="590" name="Google Shape;590;p58"/>
          <p:cNvPicPr preferRelativeResize="0"/>
          <p:nvPr/>
        </p:nvPicPr>
        <p:blipFill rotWithShape="1">
          <a:blip r:embed="rId6">
            <a:alphaModFix/>
          </a:blip>
          <a:srcRect b="0" l="0" r="0" t="0"/>
          <a:stretch/>
        </p:blipFill>
        <p:spPr>
          <a:xfrm>
            <a:off x="6588078" y="4270251"/>
            <a:ext cx="496519" cy="496477"/>
          </a:xfrm>
          <a:prstGeom prst="rect">
            <a:avLst/>
          </a:prstGeom>
          <a:noFill/>
          <a:ln>
            <a:noFill/>
          </a:ln>
        </p:spPr>
      </p:pic>
      <p:pic>
        <p:nvPicPr>
          <p:cNvPr id="591" name="Google Shape;591;p58"/>
          <p:cNvPicPr preferRelativeResize="0"/>
          <p:nvPr/>
        </p:nvPicPr>
        <p:blipFill rotWithShape="1">
          <a:blip r:embed="rId6">
            <a:alphaModFix/>
          </a:blip>
          <a:srcRect b="0" l="0" r="0" t="0"/>
          <a:stretch/>
        </p:blipFill>
        <p:spPr>
          <a:xfrm>
            <a:off x="6588078" y="4113742"/>
            <a:ext cx="496519" cy="496477"/>
          </a:xfrm>
          <a:prstGeom prst="rect">
            <a:avLst/>
          </a:prstGeom>
          <a:noFill/>
          <a:ln>
            <a:noFill/>
          </a:ln>
        </p:spPr>
      </p:pic>
      <p:pic>
        <p:nvPicPr>
          <p:cNvPr id="592" name="Google Shape;592;p58"/>
          <p:cNvPicPr preferRelativeResize="0"/>
          <p:nvPr/>
        </p:nvPicPr>
        <p:blipFill rotWithShape="1">
          <a:blip r:embed="rId6">
            <a:alphaModFix/>
          </a:blip>
          <a:srcRect b="0" l="0" r="0" t="0"/>
          <a:stretch/>
        </p:blipFill>
        <p:spPr>
          <a:xfrm>
            <a:off x="6588078" y="3952886"/>
            <a:ext cx="496519" cy="496477"/>
          </a:xfrm>
          <a:prstGeom prst="rect">
            <a:avLst/>
          </a:prstGeom>
          <a:noFill/>
          <a:ln>
            <a:noFill/>
          </a:ln>
        </p:spPr>
      </p:pic>
      <p:sp>
        <p:nvSpPr>
          <p:cNvPr id="593" name="Google Shape;593;p58"/>
          <p:cNvSpPr txBox="1"/>
          <p:nvPr/>
        </p:nvSpPr>
        <p:spPr>
          <a:xfrm>
            <a:off x="6921893" y="3869857"/>
            <a:ext cx="1417800" cy="2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Gill Sans"/>
                <a:ea typeface="Gill Sans"/>
                <a:cs typeface="Gill Sans"/>
                <a:sym typeface="Gill Sans"/>
              </a:rPr>
              <a:t>Digital badges:</a:t>
            </a:r>
            <a:endParaRPr b="0" i="0" sz="900" u="none" cap="none" strike="noStrike">
              <a:solidFill>
                <a:srgbClr val="000000"/>
              </a:solidFill>
              <a:latin typeface="Gill Sans"/>
              <a:ea typeface="Gill Sans"/>
              <a:cs typeface="Gill Sans"/>
              <a:sym typeface="Gill Sans"/>
            </a:endParaRPr>
          </a:p>
        </p:txBody>
      </p:sp>
      <p:pic>
        <p:nvPicPr>
          <p:cNvPr id="594" name="Google Shape;594;p58"/>
          <p:cNvPicPr preferRelativeResize="0"/>
          <p:nvPr/>
        </p:nvPicPr>
        <p:blipFill rotWithShape="1">
          <a:blip r:embed="rId7">
            <a:alphaModFix/>
          </a:blip>
          <a:srcRect b="0" l="0" r="0" t="0"/>
          <a:stretch/>
        </p:blipFill>
        <p:spPr>
          <a:xfrm>
            <a:off x="7112725" y="4259025"/>
            <a:ext cx="506975" cy="506975"/>
          </a:xfrm>
          <a:prstGeom prst="rect">
            <a:avLst/>
          </a:prstGeom>
          <a:noFill/>
          <a:ln>
            <a:noFill/>
          </a:ln>
        </p:spPr>
      </p:pic>
      <p:pic>
        <p:nvPicPr>
          <p:cNvPr id="595" name="Google Shape;595;p58"/>
          <p:cNvPicPr preferRelativeResize="0"/>
          <p:nvPr/>
        </p:nvPicPr>
        <p:blipFill rotWithShape="1">
          <a:blip r:embed="rId8">
            <a:alphaModFix/>
          </a:blip>
          <a:srcRect b="0" l="0" r="0" t="0"/>
          <a:stretch/>
        </p:blipFill>
        <p:spPr>
          <a:xfrm>
            <a:off x="2099488" y="1575000"/>
            <a:ext cx="736623" cy="569650"/>
          </a:xfrm>
          <a:prstGeom prst="rect">
            <a:avLst/>
          </a:prstGeom>
          <a:noFill/>
          <a:ln>
            <a:noFill/>
          </a:ln>
        </p:spPr>
      </p:pic>
      <p:pic>
        <p:nvPicPr>
          <p:cNvPr id="596" name="Google Shape;596;p58"/>
          <p:cNvPicPr preferRelativeResize="0"/>
          <p:nvPr/>
        </p:nvPicPr>
        <p:blipFill rotWithShape="1">
          <a:blip r:embed="rId9">
            <a:alphaModFix/>
          </a:blip>
          <a:srcRect b="0" l="0" r="0" t="0"/>
          <a:stretch/>
        </p:blipFill>
        <p:spPr>
          <a:xfrm>
            <a:off x="4010004" y="0"/>
            <a:ext cx="2357517" cy="5143501"/>
          </a:xfrm>
          <a:prstGeom prst="rect">
            <a:avLst/>
          </a:prstGeom>
          <a:noFill/>
          <a:ln>
            <a:noFill/>
          </a:ln>
        </p:spPr>
      </p:pic>
      <p:pic>
        <p:nvPicPr>
          <p:cNvPr id="597" name="Google Shape;597;p58"/>
          <p:cNvPicPr preferRelativeResize="0"/>
          <p:nvPr/>
        </p:nvPicPr>
        <p:blipFill rotWithShape="1">
          <a:blip r:embed="rId10">
            <a:alphaModFix/>
          </a:blip>
          <a:srcRect b="0" l="0" r="0" t="0"/>
          <a:stretch/>
        </p:blipFill>
        <p:spPr>
          <a:xfrm>
            <a:off x="7647825" y="4270228"/>
            <a:ext cx="496525" cy="49652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01F"/>
        </a:solidFill>
      </p:bgPr>
    </p:bg>
    <p:spTree>
      <p:nvGrpSpPr>
        <p:cNvPr id="601" name="Shape 601"/>
        <p:cNvGrpSpPr/>
        <p:nvPr/>
      </p:nvGrpSpPr>
      <p:grpSpPr>
        <a:xfrm>
          <a:off x="0" y="0"/>
          <a:ext cx="0" cy="0"/>
          <a:chOff x="0" y="0"/>
          <a:chExt cx="0" cy="0"/>
        </a:xfrm>
      </p:grpSpPr>
      <p:pic>
        <p:nvPicPr>
          <p:cNvPr id="602" name="Google Shape;602;p59"/>
          <p:cNvPicPr preferRelativeResize="0"/>
          <p:nvPr/>
        </p:nvPicPr>
        <p:blipFill rotWithShape="1">
          <a:blip r:embed="rId3">
            <a:alphaModFix/>
          </a:blip>
          <a:srcRect b="0" l="0" r="0" t="0"/>
          <a:stretch/>
        </p:blipFill>
        <p:spPr>
          <a:xfrm>
            <a:off x="2487450" y="2623880"/>
            <a:ext cx="2318323" cy="2029644"/>
          </a:xfrm>
          <a:prstGeom prst="rect">
            <a:avLst/>
          </a:prstGeom>
          <a:noFill/>
          <a:ln>
            <a:noFill/>
          </a:ln>
        </p:spPr>
      </p:pic>
      <p:pic>
        <p:nvPicPr>
          <p:cNvPr id="603" name="Google Shape;603;p59"/>
          <p:cNvPicPr preferRelativeResize="0"/>
          <p:nvPr/>
        </p:nvPicPr>
        <p:blipFill rotWithShape="1">
          <a:blip r:embed="rId4">
            <a:alphaModFix/>
          </a:blip>
          <a:srcRect b="0" l="0" r="0" t="0"/>
          <a:stretch/>
        </p:blipFill>
        <p:spPr>
          <a:xfrm>
            <a:off x="6234526" y="3710605"/>
            <a:ext cx="2833273" cy="1356705"/>
          </a:xfrm>
          <a:prstGeom prst="rect">
            <a:avLst/>
          </a:prstGeom>
          <a:noFill/>
          <a:ln>
            <a:noFill/>
          </a:ln>
        </p:spPr>
      </p:pic>
      <p:sp>
        <p:nvSpPr>
          <p:cNvPr id="604" name="Google Shape;604;p59"/>
          <p:cNvSpPr txBox="1"/>
          <p:nvPr/>
        </p:nvSpPr>
        <p:spPr>
          <a:xfrm>
            <a:off x="6921893" y="3869857"/>
            <a:ext cx="1417800" cy="2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rgbClr val="FFFFFF"/>
                </a:solidFill>
                <a:latin typeface="Gill Sans"/>
                <a:ea typeface="Gill Sans"/>
                <a:cs typeface="Gill Sans"/>
                <a:sym typeface="Gill Sans"/>
              </a:rPr>
              <a:t>Digital badges:</a:t>
            </a:r>
            <a:endParaRPr b="0" i="0" sz="900" u="none" cap="none" strike="noStrike">
              <a:solidFill>
                <a:srgbClr val="FFFFFF"/>
              </a:solidFill>
              <a:latin typeface="Gill Sans"/>
              <a:ea typeface="Gill Sans"/>
              <a:cs typeface="Gill Sans"/>
              <a:sym typeface="Gill Sans"/>
            </a:endParaRPr>
          </a:p>
        </p:txBody>
      </p:sp>
      <p:pic>
        <p:nvPicPr>
          <p:cNvPr id="605" name="Google Shape;605;p59"/>
          <p:cNvPicPr preferRelativeResize="0"/>
          <p:nvPr/>
        </p:nvPicPr>
        <p:blipFill rotWithShape="1">
          <a:blip r:embed="rId5">
            <a:alphaModFix/>
          </a:blip>
          <a:srcRect b="0" l="0" r="0" t="0"/>
          <a:stretch/>
        </p:blipFill>
        <p:spPr>
          <a:xfrm>
            <a:off x="1101" y="0"/>
            <a:ext cx="154248" cy="5143501"/>
          </a:xfrm>
          <a:prstGeom prst="rect">
            <a:avLst/>
          </a:prstGeom>
          <a:noFill/>
          <a:ln>
            <a:noFill/>
          </a:ln>
        </p:spPr>
      </p:pic>
      <p:sp>
        <p:nvSpPr>
          <p:cNvPr id="606" name="Google Shape;606;p59"/>
          <p:cNvSpPr txBox="1"/>
          <p:nvPr/>
        </p:nvSpPr>
        <p:spPr>
          <a:xfrm>
            <a:off x="2700975" y="548050"/>
            <a:ext cx="893700" cy="40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59"/>
          <p:cNvSpPr txBox="1"/>
          <p:nvPr/>
        </p:nvSpPr>
        <p:spPr>
          <a:xfrm>
            <a:off x="2352900" y="185525"/>
            <a:ext cx="1483800" cy="246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Gill Sans"/>
                <a:ea typeface="Gill Sans"/>
                <a:cs typeface="Gill Sans"/>
                <a:sym typeface="Gill Sans"/>
              </a:rPr>
              <a:t>LEADERSHIP LAYER</a:t>
            </a:r>
            <a:endParaRPr b="0" i="0" sz="1000" u="none" cap="none" strike="noStrike">
              <a:solidFill>
                <a:srgbClr val="FFFFFF"/>
              </a:solidFill>
              <a:latin typeface="Gill Sans"/>
              <a:ea typeface="Gill Sans"/>
              <a:cs typeface="Gill Sans"/>
              <a:sym typeface="Gill Sans"/>
            </a:endParaRPr>
          </a:p>
        </p:txBody>
      </p:sp>
      <p:sp>
        <p:nvSpPr>
          <p:cNvPr id="608" name="Google Shape;608;p59"/>
          <p:cNvSpPr txBox="1"/>
          <p:nvPr/>
        </p:nvSpPr>
        <p:spPr>
          <a:xfrm>
            <a:off x="4834100" y="280650"/>
            <a:ext cx="3919200" cy="172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highlight>
                  <a:srgbClr val="379AD5"/>
                </a:highlight>
                <a:latin typeface="Gill Sans"/>
                <a:ea typeface="Gill Sans"/>
                <a:cs typeface="Gill Sans"/>
                <a:sym typeface="Gill Sans"/>
              </a:rPr>
              <a:t> Sam </a:t>
            </a:r>
            <a:r>
              <a:rPr b="0" i="0" lang="en-GB" sz="1100" u="none" cap="none" strike="noStrike">
                <a:solidFill>
                  <a:srgbClr val="FFFFFF"/>
                </a:solidFill>
                <a:latin typeface="Gill Sans"/>
                <a:ea typeface="Gill Sans"/>
                <a:cs typeface="Gill Sans"/>
                <a:sym typeface="Gill Sans"/>
              </a:rPr>
              <a:t> feels increasingly confident that she would make a great BBC North intern. She scrolls through the final set of suggestions on the Cities of Learning App, to look at what else she can do to guarantee an interview.</a:t>
            </a:r>
            <a:endParaRPr b="0" i="0" sz="1100" u="none" cap="none" strike="noStrike">
              <a:solidFill>
                <a:srgbClr val="FFFFFF"/>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Gill Sans"/>
                <a:ea typeface="Gill Sans"/>
                <a:cs typeface="Gill Sans"/>
                <a:sym typeface="Gill Sans"/>
              </a:rPr>
              <a:t>She spots an opportunity to work with her Local Authority to lead a project about raising awareness of young people to be ‘critical consumers’ of information.</a:t>
            </a:r>
            <a:endParaRPr b="0" i="0" sz="1100" u="none" cap="none" strike="noStrike">
              <a:solidFill>
                <a:srgbClr val="FFFFFF"/>
              </a:solidFill>
              <a:latin typeface="Gill Sans"/>
              <a:ea typeface="Gill Sans"/>
              <a:cs typeface="Gill Sans"/>
              <a:sym typeface="Gill Sans"/>
            </a:endParaRPr>
          </a:p>
        </p:txBody>
      </p:sp>
      <p:pic>
        <p:nvPicPr>
          <p:cNvPr id="609" name="Google Shape;609;p59"/>
          <p:cNvPicPr preferRelativeResize="0"/>
          <p:nvPr/>
        </p:nvPicPr>
        <p:blipFill rotWithShape="1">
          <a:blip r:embed="rId6">
            <a:alphaModFix/>
          </a:blip>
          <a:srcRect b="0" l="0" r="0" t="0"/>
          <a:stretch/>
        </p:blipFill>
        <p:spPr>
          <a:xfrm>
            <a:off x="6608453" y="4316301"/>
            <a:ext cx="496519" cy="496477"/>
          </a:xfrm>
          <a:prstGeom prst="rect">
            <a:avLst/>
          </a:prstGeom>
          <a:noFill/>
          <a:ln>
            <a:noFill/>
          </a:ln>
        </p:spPr>
      </p:pic>
      <p:pic>
        <p:nvPicPr>
          <p:cNvPr id="610" name="Google Shape;610;p59"/>
          <p:cNvPicPr preferRelativeResize="0"/>
          <p:nvPr/>
        </p:nvPicPr>
        <p:blipFill rotWithShape="1">
          <a:blip r:embed="rId6">
            <a:alphaModFix/>
          </a:blip>
          <a:srcRect b="0" l="0" r="0" t="0"/>
          <a:stretch/>
        </p:blipFill>
        <p:spPr>
          <a:xfrm>
            <a:off x="6608453" y="4159792"/>
            <a:ext cx="496519" cy="496477"/>
          </a:xfrm>
          <a:prstGeom prst="rect">
            <a:avLst/>
          </a:prstGeom>
          <a:noFill/>
          <a:ln>
            <a:noFill/>
          </a:ln>
        </p:spPr>
      </p:pic>
      <p:pic>
        <p:nvPicPr>
          <p:cNvPr id="611" name="Google Shape;611;p59"/>
          <p:cNvPicPr preferRelativeResize="0"/>
          <p:nvPr/>
        </p:nvPicPr>
        <p:blipFill rotWithShape="1">
          <a:blip r:embed="rId6">
            <a:alphaModFix/>
          </a:blip>
          <a:srcRect b="0" l="0" r="0" t="0"/>
          <a:stretch/>
        </p:blipFill>
        <p:spPr>
          <a:xfrm>
            <a:off x="6608453" y="3998936"/>
            <a:ext cx="496519" cy="496477"/>
          </a:xfrm>
          <a:prstGeom prst="rect">
            <a:avLst/>
          </a:prstGeom>
          <a:noFill/>
          <a:ln>
            <a:noFill/>
          </a:ln>
        </p:spPr>
      </p:pic>
      <p:pic>
        <p:nvPicPr>
          <p:cNvPr id="612" name="Google Shape;612;p59"/>
          <p:cNvPicPr preferRelativeResize="0"/>
          <p:nvPr/>
        </p:nvPicPr>
        <p:blipFill rotWithShape="1">
          <a:blip r:embed="rId7">
            <a:alphaModFix/>
          </a:blip>
          <a:srcRect b="0" l="0" r="0" t="0"/>
          <a:stretch/>
        </p:blipFill>
        <p:spPr>
          <a:xfrm>
            <a:off x="7137878" y="4288816"/>
            <a:ext cx="496519" cy="496527"/>
          </a:xfrm>
          <a:prstGeom prst="rect">
            <a:avLst/>
          </a:prstGeom>
          <a:noFill/>
          <a:ln>
            <a:noFill/>
          </a:ln>
        </p:spPr>
      </p:pic>
      <p:sp>
        <p:nvSpPr>
          <p:cNvPr id="613" name="Google Shape;613;p59"/>
          <p:cNvSpPr txBox="1"/>
          <p:nvPr/>
        </p:nvSpPr>
        <p:spPr>
          <a:xfrm>
            <a:off x="1271675" y="1858875"/>
            <a:ext cx="2288100" cy="76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highlight>
                  <a:srgbClr val="E61C81"/>
                </a:highlight>
                <a:latin typeface="Gill Sans"/>
                <a:ea typeface="Gill Sans"/>
                <a:cs typeface="Gill Sans"/>
                <a:sym typeface="Gill Sans"/>
              </a:rPr>
              <a:t> An external validator </a:t>
            </a:r>
            <a:r>
              <a:rPr b="0" i="0" lang="en-GB" sz="1100" u="none" cap="none" strike="noStrike">
                <a:solidFill>
                  <a:srgbClr val="000000"/>
                </a:solidFill>
                <a:latin typeface="Gill Sans"/>
                <a:ea typeface="Gill Sans"/>
                <a:cs typeface="Gill Sans"/>
                <a:sym typeface="Gill Sans"/>
              </a:rPr>
              <a:t> </a:t>
            </a:r>
            <a:r>
              <a:rPr b="1" i="0" lang="en-GB" sz="1100" u="none" cap="none" strike="noStrike">
                <a:solidFill>
                  <a:srgbClr val="E61C81"/>
                </a:solidFill>
                <a:latin typeface="Gill Sans"/>
                <a:ea typeface="Gill Sans"/>
                <a:cs typeface="Gill Sans"/>
                <a:sym typeface="Gill Sans"/>
              </a:rPr>
              <a:t>endorses </a:t>
            </a:r>
            <a:br>
              <a:rPr b="1" i="0" lang="en-GB" sz="1100" u="none" cap="none" strike="noStrike">
                <a:solidFill>
                  <a:srgbClr val="E61C81"/>
                </a:solidFill>
                <a:latin typeface="Gill Sans"/>
                <a:ea typeface="Gill Sans"/>
                <a:cs typeface="Gill Sans"/>
                <a:sym typeface="Gill Sans"/>
              </a:rPr>
            </a:br>
            <a:r>
              <a:rPr b="0" i="0" lang="en-GB" sz="1100" u="none" cap="none" strike="noStrike">
                <a:solidFill>
                  <a:srgbClr val="FFFFFF"/>
                </a:solidFill>
                <a:latin typeface="Gill Sans"/>
                <a:ea typeface="Gill Sans"/>
                <a:cs typeface="Gill Sans"/>
                <a:sym typeface="Gill Sans"/>
              </a:rPr>
              <a:t>a selection of badges through the City Anchor Institution depending on local demands.</a:t>
            </a:r>
            <a:endParaRPr b="0" i="0" sz="1100" u="none" cap="none" strike="noStrike">
              <a:solidFill>
                <a:srgbClr val="FFFFFF"/>
              </a:solidFill>
              <a:latin typeface="Gill Sans"/>
              <a:ea typeface="Gill Sans"/>
              <a:cs typeface="Gill Sans"/>
              <a:sym typeface="Gill Sans"/>
            </a:endParaRPr>
          </a:p>
        </p:txBody>
      </p:sp>
      <p:sp>
        <p:nvSpPr>
          <p:cNvPr id="614" name="Google Shape;614;p59"/>
          <p:cNvSpPr txBox="1"/>
          <p:nvPr/>
        </p:nvSpPr>
        <p:spPr>
          <a:xfrm>
            <a:off x="6128050" y="1935075"/>
            <a:ext cx="2740200" cy="155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highlight>
                  <a:srgbClr val="379AD5"/>
                </a:highlight>
                <a:latin typeface="Gill Sans"/>
                <a:ea typeface="Gill Sans"/>
                <a:cs typeface="Gill Sans"/>
                <a:sym typeface="Gill Sans"/>
              </a:rPr>
              <a:t> Sam </a:t>
            </a:r>
            <a:r>
              <a:rPr b="0" i="0" lang="en-GB" sz="1100" u="none" cap="none" strike="noStrike">
                <a:solidFill>
                  <a:srgbClr val="FFFFFF"/>
                </a:solidFill>
                <a:latin typeface="Gill Sans"/>
                <a:ea typeface="Gill Sans"/>
                <a:cs typeface="Gill Sans"/>
                <a:sym typeface="Gill Sans"/>
              </a:rPr>
              <a:t> develops her ability to embed her knowledge in different contexts, take ownership of a project and influence and inspire others to act.</a:t>
            </a:r>
            <a:endParaRPr b="0" i="0" sz="1100" u="none" cap="none" strike="noStrike">
              <a:solidFill>
                <a:srgbClr val="FFFFFF"/>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Gill Sans"/>
                <a:ea typeface="Gill Sans"/>
                <a:cs typeface="Gill Sans"/>
                <a:sym typeface="Gill Sans"/>
              </a:rPr>
              <a:t>An externally</a:t>
            </a:r>
            <a:r>
              <a:rPr b="1" i="0" lang="en-GB" sz="1100" u="none" cap="none" strike="noStrike">
                <a:solidFill>
                  <a:srgbClr val="E61C81"/>
                </a:solidFill>
                <a:latin typeface="Gill Sans"/>
                <a:ea typeface="Gill Sans"/>
                <a:cs typeface="Gill Sans"/>
                <a:sym typeface="Gill Sans"/>
              </a:rPr>
              <a:t> validated</a:t>
            </a:r>
            <a:r>
              <a:rPr b="0" i="0" lang="en-GB" sz="1100" u="none" cap="none" strike="noStrike">
                <a:solidFill>
                  <a:srgbClr val="FFFFFF"/>
                </a:solidFill>
                <a:latin typeface="Gill Sans"/>
                <a:ea typeface="Gill Sans"/>
                <a:cs typeface="Gill Sans"/>
                <a:sym typeface="Gill Sans"/>
              </a:rPr>
              <a:t> </a:t>
            </a:r>
            <a:r>
              <a:rPr b="1" i="0" lang="en-GB" sz="1100" u="none" cap="none" strike="noStrike">
                <a:solidFill>
                  <a:srgbClr val="B0C14B"/>
                </a:solidFill>
                <a:latin typeface="Gill Sans"/>
                <a:ea typeface="Gill Sans"/>
                <a:cs typeface="Gill Sans"/>
                <a:sym typeface="Gill Sans"/>
              </a:rPr>
              <a:t>digital badge </a:t>
            </a:r>
            <a:r>
              <a:rPr b="0" i="0" lang="en-GB" sz="1100" u="none" cap="none" strike="noStrike">
                <a:solidFill>
                  <a:srgbClr val="FFFFFF"/>
                </a:solidFill>
                <a:latin typeface="Gill Sans"/>
                <a:ea typeface="Gill Sans"/>
                <a:cs typeface="Gill Sans"/>
                <a:sym typeface="Gill Sans"/>
              </a:rPr>
              <a:t>captures this and allows her to communicate these </a:t>
            </a:r>
            <a:r>
              <a:rPr b="0" i="0" lang="en-GB" sz="1100" u="sng" cap="none" strike="noStrike">
                <a:solidFill>
                  <a:srgbClr val="FFFFFF"/>
                </a:solidFill>
                <a:latin typeface="Gill Sans"/>
                <a:ea typeface="Gill Sans"/>
                <a:cs typeface="Gill Sans"/>
                <a:sym typeface="Gill Sans"/>
              </a:rPr>
              <a:t>knowledge, skills, attitudes and values</a:t>
            </a:r>
            <a:r>
              <a:rPr b="0" i="0" lang="en-GB" sz="1100" u="none" cap="none" strike="noStrike">
                <a:solidFill>
                  <a:srgbClr val="FFFFFF"/>
                </a:solidFill>
                <a:latin typeface="Gill Sans"/>
                <a:ea typeface="Gill Sans"/>
                <a:cs typeface="Gill Sans"/>
                <a:sym typeface="Gill Sans"/>
              </a:rPr>
              <a:t> to the wider world, including BBC North.</a:t>
            </a:r>
            <a:endParaRPr b="0" i="0" sz="1100" u="none" cap="none" strike="noStrike">
              <a:solidFill>
                <a:srgbClr val="FFFFFF"/>
              </a:solidFill>
              <a:latin typeface="Gill Sans"/>
              <a:ea typeface="Gill Sans"/>
              <a:cs typeface="Gill Sans"/>
              <a:sym typeface="Gill Sans"/>
            </a:endParaRPr>
          </a:p>
        </p:txBody>
      </p:sp>
      <p:pic>
        <p:nvPicPr>
          <p:cNvPr id="615" name="Google Shape;615;p59"/>
          <p:cNvPicPr preferRelativeResize="0"/>
          <p:nvPr/>
        </p:nvPicPr>
        <p:blipFill rotWithShape="1">
          <a:blip r:embed="rId8">
            <a:alphaModFix/>
          </a:blip>
          <a:srcRect b="0" l="0" r="0" t="0"/>
          <a:stretch/>
        </p:blipFill>
        <p:spPr>
          <a:xfrm>
            <a:off x="3594672" y="-12"/>
            <a:ext cx="2740281" cy="5143501"/>
          </a:xfrm>
          <a:prstGeom prst="rect">
            <a:avLst/>
          </a:prstGeom>
          <a:noFill/>
          <a:ln>
            <a:noFill/>
          </a:ln>
        </p:spPr>
      </p:pic>
      <p:sp>
        <p:nvSpPr>
          <p:cNvPr id="616" name="Google Shape;616;p59"/>
          <p:cNvSpPr/>
          <p:nvPr/>
        </p:nvSpPr>
        <p:spPr>
          <a:xfrm>
            <a:off x="1947200" y="3902338"/>
            <a:ext cx="973200" cy="973200"/>
          </a:xfrm>
          <a:prstGeom prst="ellipse">
            <a:avLst/>
          </a:prstGeom>
          <a:solidFill>
            <a:srgbClr val="379A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59"/>
          <p:cNvSpPr/>
          <p:nvPr/>
        </p:nvSpPr>
        <p:spPr>
          <a:xfrm>
            <a:off x="2624648" y="4262525"/>
            <a:ext cx="1655100" cy="291000"/>
          </a:xfrm>
          <a:prstGeom prst="rect">
            <a:avLst/>
          </a:prstGeom>
          <a:solidFill>
            <a:srgbClr val="379A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8" name="Google Shape;618;p59"/>
          <p:cNvPicPr preferRelativeResize="0"/>
          <p:nvPr/>
        </p:nvPicPr>
        <p:blipFill rotWithShape="1">
          <a:blip r:embed="rId9">
            <a:alphaModFix/>
          </a:blip>
          <a:srcRect b="0" l="0" r="0" t="0"/>
          <a:stretch/>
        </p:blipFill>
        <p:spPr>
          <a:xfrm>
            <a:off x="1947200" y="3922717"/>
            <a:ext cx="973200" cy="932463"/>
          </a:xfrm>
          <a:prstGeom prst="rect">
            <a:avLst/>
          </a:prstGeom>
          <a:noFill/>
          <a:ln>
            <a:noFill/>
          </a:ln>
        </p:spPr>
      </p:pic>
      <p:pic>
        <p:nvPicPr>
          <p:cNvPr id="619" name="Google Shape;619;p59"/>
          <p:cNvPicPr preferRelativeResize="0"/>
          <p:nvPr/>
        </p:nvPicPr>
        <p:blipFill rotWithShape="1">
          <a:blip r:embed="rId10">
            <a:alphaModFix/>
          </a:blip>
          <a:srcRect b="0" l="0" r="0" t="0"/>
          <a:stretch/>
        </p:blipFill>
        <p:spPr>
          <a:xfrm>
            <a:off x="8196725" y="4288826"/>
            <a:ext cx="496525" cy="496522"/>
          </a:xfrm>
          <a:prstGeom prst="rect">
            <a:avLst/>
          </a:prstGeom>
          <a:noFill/>
          <a:ln>
            <a:noFill/>
          </a:ln>
        </p:spPr>
      </p:pic>
      <p:pic>
        <p:nvPicPr>
          <p:cNvPr id="620" name="Google Shape;620;p59"/>
          <p:cNvPicPr preferRelativeResize="0"/>
          <p:nvPr/>
        </p:nvPicPr>
        <p:blipFill rotWithShape="1">
          <a:blip r:embed="rId11">
            <a:alphaModFix/>
          </a:blip>
          <a:srcRect b="0" l="0" r="0" t="0"/>
          <a:stretch/>
        </p:blipFill>
        <p:spPr>
          <a:xfrm>
            <a:off x="7667300" y="4288828"/>
            <a:ext cx="496525" cy="49652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4" name="Shape 624"/>
        <p:cNvGrpSpPr/>
        <p:nvPr/>
      </p:nvGrpSpPr>
      <p:grpSpPr>
        <a:xfrm>
          <a:off x="0" y="0"/>
          <a:ext cx="0" cy="0"/>
          <a:chOff x="0" y="0"/>
          <a:chExt cx="0" cy="0"/>
        </a:xfrm>
      </p:grpSpPr>
      <p:pic>
        <p:nvPicPr>
          <p:cNvPr id="625" name="Google Shape;625;p60"/>
          <p:cNvPicPr preferRelativeResize="0"/>
          <p:nvPr/>
        </p:nvPicPr>
        <p:blipFill rotWithShape="1">
          <a:blip r:embed="rId3">
            <a:alphaModFix/>
          </a:blip>
          <a:srcRect b="0" l="0" r="0" t="0"/>
          <a:stretch/>
        </p:blipFill>
        <p:spPr>
          <a:xfrm>
            <a:off x="2228737" y="2194706"/>
            <a:ext cx="2654199" cy="2228244"/>
          </a:xfrm>
          <a:prstGeom prst="rect">
            <a:avLst/>
          </a:prstGeom>
          <a:noFill/>
          <a:ln>
            <a:noFill/>
          </a:ln>
        </p:spPr>
      </p:pic>
      <p:pic>
        <p:nvPicPr>
          <p:cNvPr id="626" name="Google Shape;626;p60"/>
          <p:cNvPicPr preferRelativeResize="0"/>
          <p:nvPr/>
        </p:nvPicPr>
        <p:blipFill rotWithShape="1">
          <a:blip r:embed="rId4">
            <a:alphaModFix/>
          </a:blip>
          <a:srcRect b="0" l="0" r="0" t="0"/>
          <a:stretch/>
        </p:blipFill>
        <p:spPr>
          <a:xfrm>
            <a:off x="1101" y="0"/>
            <a:ext cx="154248" cy="5143501"/>
          </a:xfrm>
          <a:prstGeom prst="rect">
            <a:avLst/>
          </a:prstGeom>
          <a:noFill/>
          <a:ln>
            <a:noFill/>
          </a:ln>
        </p:spPr>
      </p:pic>
      <p:sp>
        <p:nvSpPr>
          <p:cNvPr id="627" name="Google Shape;627;p60"/>
          <p:cNvSpPr/>
          <p:nvPr/>
        </p:nvSpPr>
        <p:spPr>
          <a:xfrm rot="10800000">
            <a:off x="2061011" y="1509877"/>
            <a:ext cx="893700" cy="893700"/>
          </a:xfrm>
          <a:prstGeom prst="ellipse">
            <a:avLst/>
          </a:prstGeom>
          <a:solidFill>
            <a:srgbClr val="EF98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60"/>
          <p:cNvSpPr txBox="1"/>
          <p:nvPr/>
        </p:nvSpPr>
        <p:spPr>
          <a:xfrm>
            <a:off x="5071000" y="221425"/>
            <a:ext cx="3364800" cy="112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highlight>
                  <a:srgbClr val="379AD5"/>
                </a:highlight>
                <a:latin typeface="Gill Sans"/>
                <a:ea typeface="Gill Sans"/>
                <a:cs typeface="Gill Sans"/>
                <a:sym typeface="Gill Sans"/>
              </a:rPr>
              <a:t> Sam </a:t>
            </a:r>
            <a:r>
              <a:rPr b="0" i="0" lang="en-GB" sz="1100" u="none" cap="none" strike="noStrike">
                <a:solidFill>
                  <a:srgbClr val="000000"/>
                </a:solidFill>
                <a:latin typeface="Gill Sans"/>
                <a:ea typeface="Gill Sans"/>
                <a:cs typeface="Gill Sans"/>
                <a:sym typeface="Gill Sans"/>
              </a:rPr>
              <a:t> can now communicate the necessary knowledge, skills, attitudes and values needed to </a:t>
            </a:r>
            <a:r>
              <a:rPr b="1" i="0" lang="en-GB" sz="1100" u="none" cap="none" strike="noStrike">
                <a:solidFill>
                  <a:srgbClr val="000000"/>
                </a:solidFill>
                <a:latin typeface="Gill Sans"/>
                <a:ea typeface="Gill Sans"/>
                <a:cs typeface="Gill Sans"/>
                <a:sym typeface="Gill Sans"/>
              </a:rPr>
              <a:t>unlock </a:t>
            </a:r>
            <a:r>
              <a:rPr b="0" i="0" lang="en-GB" sz="1100" u="none" cap="none" strike="noStrike">
                <a:solidFill>
                  <a:srgbClr val="000000"/>
                </a:solidFill>
                <a:latin typeface="Gill Sans"/>
                <a:ea typeface="Gill Sans"/>
                <a:cs typeface="Gill Sans"/>
                <a:sym typeface="Gill Sans"/>
              </a:rPr>
              <a:t>an initial interview with BBC North for their internship. She works with Marina to prep for it, reflecting on her journey to now.</a:t>
            </a:r>
            <a:endParaRPr b="0" i="0" sz="1100" u="sng" cap="none" strike="noStrike">
              <a:solidFill>
                <a:srgbClr val="000000"/>
              </a:solidFill>
              <a:latin typeface="Gill Sans"/>
              <a:ea typeface="Gill Sans"/>
              <a:cs typeface="Gill Sans"/>
              <a:sym typeface="Gill Sans"/>
            </a:endParaRPr>
          </a:p>
        </p:txBody>
      </p:sp>
      <p:pic>
        <p:nvPicPr>
          <p:cNvPr id="629" name="Google Shape;629;p60"/>
          <p:cNvPicPr preferRelativeResize="0"/>
          <p:nvPr/>
        </p:nvPicPr>
        <p:blipFill rotWithShape="1">
          <a:blip r:embed="rId5">
            <a:alphaModFix/>
          </a:blip>
          <a:srcRect b="0" l="0" r="0" t="0"/>
          <a:stretch/>
        </p:blipFill>
        <p:spPr>
          <a:xfrm>
            <a:off x="6214150" y="3683625"/>
            <a:ext cx="2833273" cy="1356701"/>
          </a:xfrm>
          <a:prstGeom prst="rect">
            <a:avLst/>
          </a:prstGeom>
          <a:noFill/>
          <a:ln>
            <a:noFill/>
          </a:ln>
        </p:spPr>
      </p:pic>
      <p:pic>
        <p:nvPicPr>
          <p:cNvPr id="630" name="Google Shape;630;p60"/>
          <p:cNvPicPr preferRelativeResize="0"/>
          <p:nvPr/>
        </p:nvPicPr>
        <p:blipFill rotWithShape="1">
          <a:blip r:embed="rId6">
            <a:alphaModFix/>
          </a:blip>
          <a:srcRect b="0" l="0" r="0" t="0"/>
          <a:stretch/>
        </p:blipFill>
        <p:spPr>
          <a:xfrm>
            <a:off x="6588078" y="4270251"/>
            <a:ext cx="496519" cy="496477"/>
          </a:xfrm>
          <a:prstGeom prst="rect">
            <a:avLst/>
          </a:prstGeom>
          <a:noFill/>
          <a:ln>
            <a:noFill/>
          </a:ln>
        </p:spPr>
      </p:pic>
      <p:pic>
        <p:nvPicPr>
          <p:cNvPr id="631" name="Google Shape;631;p60"/>
          <p:cNvPicPr preferRelativeResize="0"/>
          <p:nvPr/>
        </p:nvPicPr>
        <p:blipFill rotWithShape="1">
          <a:blip r:embed="rId6">
            <a:alphaModFix/>
          </a:blip>
          <a:srcRect b="0" l="0" r="0" t="0"/>
          <a:stretch/>
        </p:blipFill>
        <p:spPr>
          <a:xfrm>
            <a:off x="6588078" y="4113742"/>
            <a:ext cx="496519" cy="496477"/>
          </a:xfrm>
          <a:prstGeom prst="rect">
            <a:avLst/>
          </a:prstGeom>
          <a:noFill/>
          <a:ln>
            <a:noFill/>
          </a:ln>
        </p:spPr>
      </p:pic>
      <p:pic>
        <p:nvPicPr>
          <p:cNvPr id="632" name="Google Shape;632;p60"/>
          <p:cNvPicPr preferRelativeResize="0"/>
          <p:nvPr/>
        </p:nvPicPr>
        <p:blipFill rotWithShape="1">
          <a:blip r:embed="rId6">
            <a:alphaModFix/>
          </a:blip>
          <a:srcRect b="0" l="0" r="0" t="0"/>
          <a:stretch/>
        </p:blipFill>
        <p:spPr>
          <a:xfrm>
            <a:off x="6588078" y="3952886"/>
            <a:ext cx="496519" cy="496477"/>
          </a:xfrm>
          <a:prstGeom prst="rect">
            <a:avLst/>
          </a:prstGeom>
          <a:noFill/>
          <a:ln>
            <a:noFill/>
          </a:ln>
        </p:spPr>
      </p:pic>
      <p:sp>
        <p:nvSpPr>
          <p:cNvPr id="633" name="Google Shape;633;p60"/>
          <p:cNvSpPr txBox="1"/>
          <p:nvPr/>
        </p:nvSpPr>
        <p:spPr>
          <a:xfrm>
            <a:off x="6921893" y="3869857"/>
            <a:ext cx="1417800" cy="2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Gill Sans"/>
                <a:ea typeface="Gill Sans"/>
                <a:cs typeface="Gill Sans"/>
                <a:sym typeface="Gill Sans"/>
              </a:rPr>
              <a:t>Digital badges:</a:t>
            </a:r>
            <a:endParaRPr b="0" i="0" sz="900" u="none" cap="none" strike="noStrike">
              <a:solidFill>
                <a:srgbClr val="000000"/>
              </a:solidFill>
              <a:latin typeface="Gill Sans"/>
              <a:ea typeface="Gill Sans"/>
              <a:cs typeface="Gill Sans"/>
              <a:sym typeface="Gill Sans"/>
            </a:endParaRPr>
          </a:p>
        </p:txBody>
      </p:sp>
      <p:pic>
        <p:nvPicPr>
          <p:cNvPr id="634" name="Google Shape;634;p60"/>
          <p:cNvPicPr preferRelativeResize="0"/>
          <p:nvPr/>
        </p:nvPicPr>
        <p:blipFill rotWithShape="1">
          <a:blip r:embed="rId7">
            <a:alphaModFix/>
          </a:blip>
          <a:srcRect b="0" l="0" r="0" t="0"/>
          <a:stretch/>
        </p:blipFill>
        <p:spPr>
          <a:xfrm>
            <a:off x="7112725" y="4259025"/>
            <a:ext cx="506975" cy="506975"/>
          </a:xfrm>
          <a:prstGeom prst="rect">
            <a:avLst/>
          </a:prstGeom>
          <a:noFill/>
          <a:ln>
            <a:noFill/>
          </a:ln>
        </p:spPr>
      </p:pic>
      <p:sp>
        <p:nvSpPr>
          <p:cNvPr id="635" name="Google Shape;635;p60"/>
          <p:cNvSpPr txBox="1"/>
          <p:nvPr/>
        </p:nvSpPr>
        <p:spPr>
          <a:xfrm>
            <a:off x="5035450" y="1415275"/>
            <a:ext cx="3435900" cy="112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Gill Sans"/>
                <a:ea typeface="Gill Sans"/>
                <a:cs typeface="Gill Sans"/>
                <a:sym typeface="Gill Sans"/>
              </a:rPr>
              <a:t>At the interview, </a:t>
            </a:r>
            <a:r>
              <a:rPr b="0" i="0" lang="en-GB" sz="1100" u="none" cap="none" strike="noStrike">
                <a:solidFill>
                  <a:srgbClr val="FFFFFF"/>
                </a:solidFill>
                <a:highlight>
                  <a:srgbClr val="379AD5"/>
                </a:highlight>
                <a:latin typeface="Gill Sans"/>
                <a:ea typeface="Gill Sans"/>
                <a:cs typeface="Gill Sans"/>
                <a:sym typeface="Gill Sans"/>
              </a:rPr>
              <a:t> Sam </a:t>
            </a:r>
            <a:r>
              <a:rPr b="0" i="0" lang="en-GB" sz="1100" u="none" cap="none" strike="noStrike">
                <a:solidFill>
                  <a:srgbClr val="000000"/>
                </a:solidFill>
                <a:latin typeface="Gill Sans"/>
                <a:ea typeface="Gill Sans"/>
                <a:cs typeface="Gill Sans"/>
                <a:sym typeface="Gill Sans"/>
              </a:rPr>
              <a:t> uses her </a:t>
            </a:r>
            <a:r>
              <a:rPr b="1" i="0" lang="en-GB" sz="1100" u="none" cap="none" strike="noStrike">
                <a:solidFill>
                  <a:srgbClr val="B1C028"/>
                </a:solidFill>
                <a:latin typeface="Gill Sans"/>
                <a:ea typeface="Gill Sans"/>
                <a:cs typeface="Gill Sans"/>
                <a:sym typeface="Gill Sans"/>
              </a:rPr>
              <a:t>digital badges</a:t>
            </a:r>
            <a:r>
              <a:rPr b="0" i="0" lang="en-GB" sz="1100" u="none" cap="none" strike="noStrike">
                <a:solidFill>
                  <a:srgbClr val="000000"/>
                </a:solidFill>
                <a:latin typeface="Gill Sans"/>
                <a:ea typeface="Gill Sans"/>
                <a:cs typeface="Gill Sans"/>
                <a:sym typeface="Gill Sans"/>
              </a:rPr>
              <a:t> to tell her learning story, and talk about the </a:t>
            </a:r>
            <a:r>
              <a:rPr b="0" i="0" lang="en-GB" sz="1100" u="sng" cap="none" strike="noStrike">
                <a:solidFill>
                  <a:srgbClr val="000000"/>
                </a:solidFill>
                <a:latin typeface="Gill Sans"/>
                <a:ea typeface="Gill Sans"/>
                <a:cs typeface="Gill Sans"/>
                <a:sym typeface="Gill Sans"/>
              </a:rPr>
              <a:t>knowledge, skills, attitudes and values she has developed.</a:t>
            </a:r>
            <a:endParaRPr b="0" i="0" sz="1100" u="sng"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Gill Sans"/>
                <a:ea typeface="Gill Sans"/>
                <a:cs typeface="Gill Sans"/>
                <a:sym typeface="Gill Sans"/>
              </a:rPr>
              <a:t>The day after the interview, she meets up with other Cities of Learning Ambassadors who have travelled their own learning journey. </a:t>
            </a:r>
            <a:endParaRPr b="0" i="0" sz="1100" u="none" cap="none" strike="noStrike">
              <a:solidFill>
                <a:srgbClr val="000000"/>
              </a:solidFill>
              <a:latin typeface="Gill Sans"/>
              <a:ea typeface="Gill Sans"/>
              <a:cs typeface="Gill Sans"/>
              <a:sym typeface="Gill Sans"/>
            </a:endParaRPr>
          </a:p>
        </p:txBody>
      </p:sp>
      <p:sp>
        <p:nvSpPr>
          <p:cNvPr id="636" name="Google Shape;636;p60"/>
          <p:cNvSpPr txBox="1"/>
          <p:nvPr/>
        </p:nvSpPr>
        <p:spPr>
          <a:xfrm>
            <a:off x="1934425" y="3926438"/>
            <a:ext cx="2372700" cy="49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highlight>
                  <a:srgbClr val="379AD5"/>
                </a:highlight>
                <a:latin typeface="Gill Sans"/>
                <a:ea typeface="Gill Sans"/>
                <a:cs typeface="Gill Sans"/>
                <a:sym typeface="Gill Sans"/>
              </a:rPr>
              <a:t> Sam </a:t>
            </a:r>
            <a:r>
              <a:rPr b="0" i="0" lang="en-GB" sz="1100" u="none" cap="none" strike="noStrike">
                <a:solidFill>
                  <a:srgbClr val="000000"/>
                </a:solidFill>
                <a:latin typeface="Gill Sans"/>
                <a:ea typeface="Gill Sans"/>
                <a:cs typeface="Gill Sans"/>
                <a:sym typeface="Gill Sans"/>
              </a:rPr>
              <a:t> gets a call from Clive at </a:t>
            </a:r>
            <a:br>
              <a:rPr b="0" i="0" lang="en-GB" sz="1100" u="none" cap="none" strike="noStrike">
                <a:solidFill>
                  <a:srgbClr val="000000"/>
                </a:solidFill>
                <a:latin typeface="Gill Sans"/>
                <a:ea typeface="Gill Sans"/>
                <a:cs typeface="Gill Sans"/>
                <a:sym typeface="Gill Sans"/>
              </a:rPr>
            </a:br>
            <a:r>
              <a:rPr b="0" i="0" lang="en-GB" sz="1100" u="none" cap="none" strike="noStrike">
                <a:solidFill>
                  <a:schemeClr val="dk1"/>
                </a:solidFill>
                <a:highlight>
                  <a:srgbClr val="EF988B"/>
                </a:highlight>
                <a:latin typeface="Gill Sans"/>
                <a:ea typeface="Gill Sans"/>
                <a:cs typeface="Gill Sans"/>
                <a:sym typeface="Gill Sans"/>
              </a:rPr>
              <a:t> BBC North  </a:t>
            </a:r>
            <a:r>
              <a:rPr b="0" i="0" lang="en-GB" sz="1100" u="none" cap="none" strike="noStrike">
                <a:solidFill>
                  <a:srgbClr val="000000"/>
                </a:solidFill>
                <a:latin typeface="Gill Sans"/>
                <a:ea typeface="Gill Sans"/>
                <a:cs typeface="Gill Sans"/>
                <a:sym typeface="Gill Sans"/>
              </a:rPr>
              <a:t>- she got the internship!</a:t>
            </a:r>
            <a:endParaRPr b="0" i="0" sz="1100" u="none" cap="none" strike="noStrike">
              <a:solidFill>
                <a:srgbClr val="000000"/>
              </a:solidFill>
              <a:latin typeface="Gill Sans"/>
              <a:ea typeface="Gill Sans"/>
              <a:cs typeface="Gill Sans"/>
              <a:sym typeface="Gill Sans"/>
            </a:endParaRPr>
          </a:p>
        </p:txBody>
      </p:sp>
      <p:pic>
        <p:nvPicPr>
          <p:cNvPr id="637" name="Google Shape;637;p60"/>
          <p:cNvPicPr preferRelativeResize="0"/>
          <p:nvPr/>
        </p:nvPicPr>
        <p:blipFill rotWithShape="1">
          <a:blip r:embed="rId8">
            <a:alphaModFix/>
          </a:blip>
          <a:srcRect b="0" l="0" r="0" t="0"/>
          <a:stretch/>
        </p:blipFill>
        <p:spPr>
          <a:xfrm>
            <a:off x="3907073" y="0"/>
            <a:ext cx="1232079" cy="5143501"/>
          </a:xfrm>
          <a:prstGeom prst="rect">
            <a:avLst/>
          </a:prstGeom>
          <a:noFill/>
          <a:ln>
            <a:noFill/>
          </a:ln>
        </p:spPr>
      </p:pic>
      <p:pic>
        <p:nvPicPr>
          <p:cNvPr id="638" name="Google Shape;638;p60"/>
          <p:cNvPicPr preferRelativeResize="0"/>
          <p:nvPr/>
        </p:nvPicPr>
        <p:blipFill rotWithShape="1">
          <a:blip r:embed="rId9">
            <a:alphaModFix/>
          </a:blip>
          <a:srcRect b="0" l="0" r="0" t="0"/>
          <a:stretch/>
        </p:blipFill>
        <p:spPr>
          <a:xfrm>
            <a:off x="2187122" y="1632637"/>
            <a:ext cx="641450" cy="648185"/>
          </a:xfrm>
          <a:prstGeom prst="rect">
            <a:avLst/>
          </a:prstGeom>
          <a:noFill/>
          <a:ln>
            <a:noFill/>
          </a:ln>
        </p:spPr>
      </p:pic>
      <p:pic>
        <p:nvPicPr>
          <p:cNvPr id="639" name="Google Shape;639;p60"/>
          <p:cNvPicPr preferRelativeResize="0"/>
          <p:nvPr/>
        </p:nvPicPr>
        <p:blipFill rotWithShape="1">
          <a:blip r:embed="rId10">
            <a:alphaModFix/>
          </a:blip>
          <a:srcRect b="0" l="0" r="0" t="0"/>
          <a:stretch/>
        </p:blipFill>
        <p:spPr>
          <a:xfrm>
            <a:off x="2738521" y="1421125"/>
            <a:ext cx="1092359" cy="1503251"/>
          </a:xfrm>
          <a:prstGeom prst="rect">
            <a:avLst/>
          </a:prstGeom>
          <a:noFill/>
          <a:ln>
            <a:noFill/>
          </a:ln>
        </p:spPr>
      </p:pic>
      <p:pic>
        <p:nvPicPr>
          <p:cNvPr id="640" name="Google Shape;640;p60"/>
          <p:cNvPicPr preferRelativeResize="0"/>
          <p:nvPr/>
        </p:nvPicPr>
        <p:blipFill rotWithShape="1">
          <a:blip r:embed="rId11">
            <a:alphaModFix/>
          </a:blip>
          <a:srcRect b="0" l="0" r="0" t="0"/>
          <a:stretch/>
        </p:blipFill>
        <p:spPr>
          <a:xfrm>
            <a:off x="5108000" y="2609125"/>
            <a:ext cx="2482643" cy="1123501"/>
          </a:xfrm>
          <a:prstGeom prst="rect">
            <a:avLst/>
          </a:prstGeom>
          <a:noFill/>
          <a:ln>
            <a:noFill/>
          </a:ln>
        </p:spPr>
      </p:pic>
      <p:pic>
        <p:nvPicPr>
          <p:cNvPr id="641" name="Google Shape;641;p60"/>
          <p:cNvPicPr preferRelativeResize="0"/>
          <p:nvPr/>
        </p:nvPicPr>
        <p:blipFill rotWithShape="1">
          <a:blip r:embed="rId12">
            <a:alphaModFix/>
          </a:blip>
          <a:srcRect b="0" l="0" r="0" t="0"/>
          <a:stretch/>
        </p:blipFill>
        <p:spPr>
          <a:xfrm>
            <a:off x="8167925" y="4264251"/>
            <a:ext cx="496525" cy="496522"/>
          </a:xfrm>
          <a:prstGeom prst="rect">
            <a:avLst/>
          </a:prstGeom>
          <a:noFill/>
          <a:ln>
            <a:noFill/>
          </a:ln>
        </p:spPr>
      </p:pic>
      <p:pic>
        <p:nvPicPr>
          <p:cNvPr id="642" name="Google Shape;642;p60"/>
          <p:cNvPicPr preferRelativeResize="0"/>
          <p:nvPr/>
        </p:nvPicPr>
        <p:blipFill rotWithShape="1">
          <a:blip r:embed="rId13">
            <a:alphaModFix/>
          </a:blip>
          <a:srcRect b="0" l="0" r="0" t="0"/>
          <a:stretch/>
        </p:blipFill>
        <p:spPr>
          <a:xfrm>
            <a:off x="7645550" y="4264253"/>
            <a:ext cx="496525" cy="4965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9"/>
          <p:cNvPicPr preferRelativeResize="0"/>
          <p:nvPr/>
        </p:nvPicPr>
        <p:blipFill rotWithShape="1">
          <a:blip r:embed="rId3">
            <a:alphaModFix/>
          </a:blip>
          <a:srcRect b="0" l="0" r="0" t="0"/>
          <a:stretch/>
        </p:blipFill>
        <p:spPr>
          <a:xfrm>
            <a:off x="0" y="-1050"/>
            <a:ext cx="9143998" cy="1450801"/>
          </a:xfrm>
          <a:prstGeom prst="rect">
            <a:avLst/>
          </a:prstGeom>
          <a:noFill/>
          <a:ln>
            <a:noFill/>
          </a:ln>
        </p:spPr>
      </p:pic>
      <p:sp>
        <p:nvSpPr>
          <p:cNvPr id="192" name="Google Shape;192;p39"/>
          <p:cNvSpPr txBox="1"/>
          <p:nvPr/>
        </p:nvSpPr>
        <p:spPr>
          <a:xfrm>
            <a:off x="798150" y="348675"/>
            <a:ext cx="7547700" cy="87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Avenir"/>
                <a:ea typeface="Avenir"/>
                <a:cs typeface="Avenir"/>
                <a:sym typeface="Avenir"/>
              </a:rPr>
              <a:t>CITIES OF LEARNING BADGING STANDARD</a:t>
            </a:r>
            <a:endParaRPr b="0" i="0" sz="2400" u="none" cap="none" strike="noStrike">
              <a:solidFill>
                <a:srgbClr val="FFFFFF"/>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venir"/>
              <a:ea typeface="Avenir"/>
              <a:cs typeface="Avenir"/>
              <a:sym typeface="Avenir"/>
            </a:endParaRPr>
          </a:p>
        </p:txBody>
      </p:sp>
      <p:sp>
        <p:nvSpPr>
          <p:cNvPr id="193" name="Google Shape;193;p39"/>
          <p:cNvSpPr txBox="1"/>
          <p:nvPr/>
        </p:nvSpPr>
        <p:spPr>
          <a:xfrm>
            <a:off x="461625" y="1613438"/>
            <a:ext cx="8289600" cy="639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GB" sz="1400" u="none" cap="none" strike="noStrike">
                <a:solidFill>
                  <a:srgbClr val="7F7F7F"/>
                </a:solidFill>
                <a:latin typeface="Avenir"/>
                <a:ea typeface="Avenir"/>
                <a:cs typeface="Avenir"/>
                <a:sym typeface="Avenir"/>
              </a:rPr>
              <a:t>The Cities of Learning Badging Standard provides a structure to communicate learning in a consistent way, </a:t>
            </a:r>
            <a:br>
              <a:rPr b="0" i="0" lang="en-GB" sz="1400" u="none" cap="none" strike="noStrike">
                <a:solidFill>
                  <a:srgbClr val="7F7F7F"/>
                </a:solidFill>
                <a:latin typeface="Avenir"/>
                <a:ea typeface="Avenir"/>
                <a:cs typeface="Avenir"/>
                <a:sym typeface="Avenir"/>
              </a:rPr>
            </a:br>
            <a:r>
              <a:rPr b="0" i="0" lang="en-GB" sz="1400" u="none" cap="none" strike="noStrike">
                <a:solidFill>
                  <a:srgbClr val="7F7F7F"/>
                </a:solidFill>
                <a:latin typeface="Avenir"/>
                <a:ea typeface="Avenir"/>
                <a:cs typeface="Avenir"/>
                <a:sym typeface="Avenir"/>
              </a:rPr>
              <a:t>making it easier to understand what people are doing, how it helps and where it could lead.</a:t>
            </a:r>
            <a:endParaRPr b="0" i="0" sz="1400" u="none" cap="none" strike="noStrike">
              <a:solidFill>
                <a:srgbClr val="7F7F7F"/>
              </a:solidFill>
              <a:latin typeface="Avenir"/>
              <a:ea typeface="Avenir"/>
              <a:cs typeface="Avenir"/>
              <a:sym typeface="Avenir"/>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7F7F7F"/>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7F7F7F"/>
              </a:solidFill>
              <a:latin typeface="Gill Sans"/>
              <a:ea typeface="Gill Sans"/>
              <a:cs typeface="Gill Sans"/>
              <a:sym typeface="Gill Sans"/>
            </a:endParaRPr>
          </a:p>
        </p:txBody>
      </p:sp>
      <p:pic>
        <p:nvPicPr>
          <p:cNvPr id="194" name="Google Shape;194;p39"/>
          <p:cNvPicPr preferRelativeResize="0"/>
          <p:nvPr/>
        </p:nvPicPr>
        <p:blipFill rotWithShape="1">
          <a:blip r:embed="rId4">
            <a:alphaModFix/>
          </a:blip>
          <a:srcRect b="0" l="0" r="0" t="0"/>
          <a:stretch/>
        </p:blipFill>
        <p:spPr>
          <a:xfrm>
            <a:off x="142150" y="144183"/>
            <a:ext cx="591350" cy="790934"/>
          </a:xfrm>
          <a:prstGeom prst="rect">
            <a:avLst/>
          </a:prstGeom>
          <a:noFill/>
          <a:ln>
            <a:noFill/>
          </a:ln>
        </p:spPr>
      </p:pic>
      <p:pic>
        <p:nvPicPr>
          <p:cNvPr descr="A close up of a logo&#10;&#10;Description automatically generated" id="195" name="Google Shape;195;p39"/>
          <p:cNvPicPr preferRelativeResize="0"/>
          <p:nvPr/>
        </p:nvPicPr>
        <p:blipFill rotWithShape="1">
          <a:blip r:embed="rId5">
            <a:alphaModFix/>
          </a:blip>
          <a:srcRect b="17589" l="0" r="24336" t="37382"/>
          <a:stretch/>
        </p:blipFill>
        <p:spPr>
          <a:xfrm>
            <a:off x="798150" y="2416125"/>
            <a:ext cx="7263295" cy="272586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40"/>
          <p:cNvPicPr preferRelativeResize="0"/>
          <p:nvPr/>
        </p:nvPicPr>
        <p:blipFill rotWithShape="1">
          <a:blip r:embed="rId3">
            <a:alphaModFix/>
          </a:blip>
          <a:srcRect b="0" l="0" r="0" t="0"/>
          <a:stretch/>
        </p:blipFill>
        <p:spPr>
          <a:xfrm>
            <a:off x="0" y="-1050"/>
            <a:ext cx="9143998" cy="1450801"/>
          </a:xfrm>
          <a:prstGeom prst="rect">
            <a:avLst/>
          </a:prstGeom>
          <a:noFill/>
          <a:ln>
            <a:noFill/>
          </a:ln>
        </p:spPr>
      </p:pic>
      <p:sp>
        <p:nvSpPr>
          <p:cNvPr id="201" name="Google Shape;201;p40"/>
          <p:cNvSpPr txBox="1"/>
          <p:nvPr/>
        </p:nvSpPr>
        <p:spPr>
          <a:xfrm>
            <a:off x="798150" y="348675"/>
            <a:ext cx="7547700" cy="87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Avenir"/>
                <a:ea typeface="Avenir"/>
                <a:cs typeface="Avenir"/>
                <a:sym typeface="Avenir"/>
              </a:rPr>
              <a:t>CITIES OF LEARNING BADGING STANDARD</a:t>
            </a:r>
            <a:endParaRPr b="0" i="0" sz="2400" u="none" cap="none" strike="noStrike">
              <a:solidFill>
                <a:srgbClr val="FFFFFF"/>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venir"/>
              <a:ea typeface="Avenir"/>
              <a:cs typeface="Avenir"/>
              <a:sym typeface="Avenir"/>
            </a:endParaRPr>
          </a:p>
        </p:txBody>
      </p:sp>
      <p:pic>
        <p:nvPicPr>
          <p:cNvPr id="202" name="Google Shape;202;p40"/>
          <p:cNvPicPr preferRelativeResize="0"/>
          <p:nvPr/>
        </p:nvPicPr>
        <p:blipFill rotWithShape="1">
          <a:blip r:embed="rId4">
            <a:alphaModFix/>
          </a:blip>
          <a:srcRect b="0" l="0" r="0" t="0"/>
          <a:stretch/>
        </p:blipFill>
        <p:spPr>
          <a:xfrm>
            <a:off x="1922574" y="2567286"/>
            <a:ext cx="1314309" cy="1314314"/>
          </a:xfrm>
          <a:prstGeom prst="rect">
            <a:avLst/>
          </a:prstGeom>
          <a:noFill/>
          <a:ln>
            <a:noFill/>
          </a:ln>
        </p:spPr>
      </p:pic>
      <p:sp>
        <p:nvSpPr>
          <p:cNvPr id="203" name="Google Shape;203;p40"/>
          <p:cNvSpPr txBox="1"/>
          <p:nvPr/>
        </p:nvSpPr>
        <p:spPr>
          <a:xfrm>
            <a:off x="798150" y="1686484"/>
            <a:ext cx="7547700" cy="639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GB" sz="1400" u="none" cap="none" strike="noStrike">
                <a:solidFill>
                  <a:srgbClr val="7F7F7F"/>
                </a:solidFill>
                <a:latin typeface="Avenir"/>
                <a:ea typeface="Avenir"/>
                <a:cs typeface="Avenir"/>
                <a:sym typeface="Avenir"/>
              </a:rPr>
              <a:t>The badging standard breaks down in each layer the knowledge, skills, attitudes and values being developed, which are then recognised and communicated through an open badge. </a:t>
            </a:r>
            <a:endParaRPr b="0" i="0" sz="1200" u="none" cap="none" strike="noStrike">
              <a:solidFill>
                <a:srgbClr val="7F7F7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7F7F7F"/>
              </a:solidFill>
              <a:latin typeface="Gill Sans"/>
              <a:ea typeface="Gill Sans"/>
              <a:cs typeface="Gill Sans"/>
              <a:sym typeface="Gill Sans"/>
            </a:endParaRPr>
          </a:p>
        </p:txBody>
      </p:sp>
      <p:sp>
        <p:nvSpPr>
          <p:cNvPr id="204" name="Google Shape;204;p40"/>
          <p:cNvSpPr txBox="1"/>
          <p:nvPr/>
        </p:nvSpPr>
        <p:spPr>
          <a:xfrm>
            <a:off x="1673613" y="3925275"/>
            <a:ext cx="1793700" cy="258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50"/>
              <a:buFont typeface="Arial"/>
              <a:buNone/>
            </a:pPr>
            <a:r>
              <a:rPr b="0" i="0" lang="en-GB" sz="850" u="none" cap="none" strike="noStrike">
                <a:solidFill>
                  <a:srgbClr val="7F7F7F"/>
                </a:solidFill>
                <a:latin typeface="Avenir"/>
                <a:ea typeface="Avenir"/>
                <a:cs typeface="Avenir"/>
                <a:sym typeface="Avenir"/>
              </a:rPr>
              <a:t>Acquire information</a:t>
            </a:r>
            <a:endParaRPr b="1" i="0" sz="850" u="none" cap="none" strike="noStrike">
              <a:solidFill>
                <a:srgbClr val="7F7F7F"/>
              </a:solidFill>
              <a:latin typeface="Avenir"/>
              <a:ea typeface="Avenir"/>
              <a:cs typeface="Avenir"/>
              <a:sym typeface="Avenir"/>
            </a:endParaRPr>
          </a:p>
        </p:txBody>
      </p:sp>
      <p:sp>
        <p:nvSpPr>
          <p:cNvPr id="205" name="Google Shape;205;p40"/>
          <p:cNvSpPr txBox="1"/>
          <p:nvPr/>
        </p:nvSpPr>
        <p:spPr>
          <a:xfrm>
            <a:off x="136550" y="3971000"/>
            <a:ext cx="1463400" cy="233700"/>
          </a:xfrm>
          <a:prstGeom prst="rect">
            <a:avLst/>
          </a:prstGeom>
          <a:no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GB" sz="1100" u="none" cap="none" strike="noStrike">
                <a:solidFill>
                  <a:schemeClr val="dk2"/>
                </a:solidFill>
                <a:latin typeface="Gill Sans"/>
                <a:ea typeface="Gill Sans"/>
                <a:cs typeface="Gill Sans"/>
                <a:sym typeface="Gill Sans"/>
              </a:rPr>
              <a:t>KNOWLEDGE</a:t>
            </a:r>
            <a:endParaRPr b="1" i="0" sz="1100" u="none" cap="none" strike="noStrike">
              <a:solidFill>
                <a:schemeClr val="dk2"/>
              </a:solidFill>
              <a:latin typeface="Avenir"/>
              <a:ea typeface="Avenir"/>
              <a:cs typeface="Avenir"/>
              <a:sym typeface="Avenir"/>
            </a:endParaRPr>
          </a:p>
        </p:txBody>
      </p:sp>
      <p:sp>
        <p:nvSpPr>
          <p:cNvPr id="206" name="Google Shape;206;p40"/>
          <p:cNvSpPr txBox="1"/>
          <p:nvPr/>
        </p:nvSpPr>
        <p:spPr>
          <a:xfrm>
            <a:off x="136550" y="4324175"/>
            <a:ext cx="1463400" cy="233700"/>
          </a:xfrm>
          <a:prstGeom prst="rect">
            <a:avLst/>
          </a:prstGeom>
          <a:no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GB" sz="1100" u="none" cap="none" strike="noStrike">
                <a:solidFill>
                  <a:schemeClr val="dk2"/>
                </a:solidFill>
                <a:latin typeface="Gill Sans"/>
                <a:ea typeface="Gill Sans"/>
                <a:cs typeface="Gill Sans"/>
                <a:sym typeface="Gill Sans"/>
              </a:rPr>
              <a:t>SKILLS</a:t>
            </a:r>
            <a:endParaRPr b="0" i="0" sz="1100" u="none" cap="none" strike="noStrike">
              <a:solidFill>
                <a:schemeClr val="dk2"/>
              </a:solidFill>
              <a:latin typeface="Gill Sans"/>
              <a:ea typeface="Gill Sans"/>
              <a:cs typeface="Gill Sans"/>
              <a:sym typeface="Gill Sans"/>
            </a:endParaRPr>
          </a:p>
        </p:txBody>
      </p:sp>
      <p:sp>
        <p:nvSpPr>
          <p:cNvPr id="207" name="Google Shape;207;p40"/>
          <p:cNvSpPr txBox="1"/>
          <p:nvPr/>
        </p:nvSpPr>
        <p:spPr>
          <a:xfrm>
            <a:off x="0" y="4677350"/>
            <a:ext cx="1599900" cy="233700"/>
          </a:xfrm>
          <a:prstGeom prst="rect">
            <a:avLst/>
          </a:prstGeom>
          <a:no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GB" sz="1100" u="none" cap="none" strike="noStrike">
                <a:solidFill>
                  <a:schemeClr val="dk2"/>
                </a:solidFill>
                <a:latin typeface="Gill Sans"/>
                <a:ea typeface="Gill Sans"/>
                <a:cs typeface="Gill Sans"/>
                <a:sym typeface="Gill Sans"/>
              </a:rPr>
              <a:t>ATTITUDES</a:t>
            </a:r>
            <a:r>
              <a:rPr b="0" i="0" lang="en-GB" sz="1100" u="none" cap="none" strike="noStrike">
                <a:solidFill>
                  <a:srgbClr val="FFFFFF"/>
                </a:solidFill>
                <a:latin typeface="Gill Sans"/>
                <a:ea typeface="Gill Sans"/>
                <a:cs typeface="Gill Sans"/>
                <a:sym typeface="Gill Sans"/>
              </a:rPr>
              <a:t> </a:t>
            </a:r>
            <a:r>
              <a:rPr b="0" i="0" lang="en-GB" sz="1100" u="none" cap="none" strike="noStrike">
                <a:solidFill>
                  <a:schemeClr val="dk2"/>
                </a:solidFill>
                <a:latin typeface="Gill Sans"/>
                <a:ea typeface="Gill Sans"/>
                <a:cs typeface="Gill Sans"/>
                <a:sym typeface="Gill Sans"/>
              </a:rPr>
              <a:t>&amp; VALUES</a:t>
            </a:r>
            <a:endParaRPr b="0" i="0" sz="1100" u="none" cap="none" strike="noStrike">
              <a:solidFill>
                <a:schemeClr val="dk2"/>
              </a:solidFill>
              <a:latin typeface="Gill Sans"/>
              <a:ea typeface="Gill Sans"/>
              <a:cs typeface="Gill Sans"/>
              <a:sym typeface="Gill Sans"/>
            </a:endParaRPr>
          </a:p>
        </p:txBody>
      </p:sp>
      <p:sp>
        <p:nvSpPr>
          <p:cNvPr id="208" name="Google Shape;208;p40"/>
          <p:cNvSpPr txBox="1"/>
          <p:nvPr/>
        </p:nvSpPr>
        <p:spPr>
          <a:xfrm>
            <a:off x="1673613" y="4315858"/>
            <a:ext cx="1793700" cy="258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50"/>
              <a:buFont typeface="Arial"/>
              <a:buNone/>
            </a:pPr>
            <a:r>
              <a:rPr b="0" i="0" lang="en-GB" sz="850" u="none" cap="none" strike="noStrike">
                <a:solidFill>
                  <a:srgbClr val="7F7F7F"/>
                </a:solidFill>
                <a:latin typeface="Avenir"/>
                <a:ea typeface="Avenir"/>
                <a:cs typeface="Avenir"/>
                <a:sym typeface="Avenir"/>
              </a:rPr>
              <a:t>Actively experience</a:t>
            </a:r>
            <a:endParaRPr b="1" i="0" sz="850" u="none" cap="none" strike="noStrike">
              <a:solidFill>
                <a:srgbClr val="7F7F7F"/>
              </a:solidFill>
              <a:latin typeface="Avenir"/>
              <a:ea typeface="Avenir"/>
              <a:cs typeface="Avenir"/>
              <a:sym typeface="Avenir"/>
            </a:endParaRPr>
          </a:p>
        </p:txBody>
      </p:sp>
      <p:sp>
        <p:nvSpPr>
          <p:cNvPr id="209" name="Google Shape;209;p40"/>
          <p:cNvSpPr txBox="1"/>
          <p:nvPr/>
        </p:nvSpPr>
        <p:spPr>
          <a:xfrm>
            <a:off x="1673613" y="4698174"/>
            <a:ext cx="1793700" cy="258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50"/>
              <a:buFont typeface="Arial"/>
              <a:buNone/>
            </a:pPr>
            <a:r>
              <a:rPr b="0" i="0" lang="en-GB" sz="850" u="none" cap="none" strike="noStrike">
                <a:solidFill>
                  <a:srgbClr val="7F7F7F"/>
                </a:solidFill>
                <a:latin typeface="Avenir"/>
                <a:ea typeface="Avenir"/>
                <a:cs typeface="Avenir"/>
                <a:sym typeface="Avenir"/>
              </a:rPr>
              <a:t>Understand what’s expected</a:t>
            </a:r>
            <a:endParaRPr b="1" i="0" sz="850" u="none" cap="none" strike="noStrike">
              <a:solidFill>
                <a:srgbClr val="7F7F7F"/>
              </a:solidFill>
              <a:latin typeface="Avenir"/>
              <a:ea typeface="Avenir"/>
              <a:cs typeface="Avenir"/>
              <a:sym typeface="Avenir"/>
            </a:endParaRPr>
          </a:p>
        </p:txBody>
      </p:sp>
      <p:cxnSp>
        <p:nvCxnSpPr>
          <p:cNvPr id="210" name="Google Shape;210;p40"/>
          <p:cNvCxnSpPr/>
          <p:nvPr/>
        </p:nvCxnSpPr>
        <p:spPr>
          <a:xfrm>
            <a:off x="3467050" y="2643225"/>
            <a:ext cx="0" cy="2295900"/>
          </a:xfrm>
          <a:prstGeom prst="straightConnector1">
            <a:avLst/>
          </a:prstGeom>
          <a:noFill/>
          <a:ln cap="flat" cmpd="sng" w="9525">
            <a:solidFill>
              <a:srgbClr val="FFFFFF"/>
            </a:solidFill>
            <a:prstDash val="solid"/>
            <a:round/>
            <a:headEnd len="sm" w="sm" type="none"/>
            <a:tailEnd len="sm" w="sm" type="none"/>
          </a:ln>
        </p:spPr>
      </p:cxnSp>
      <p:cxnSp>
        <p:nvCxnSpPr>
          <p:cNvPr id="211" name="Google Shape;211;p40"/>
          <p:cNvCxnSpPr/>
          <p:nvPr/>
        </p:nvCxnSpPr>
        <p:spPr>
          <a:xfrm>
            <a:off x="5283325" y="2643225"/>
            <a:ext cx="0" cy="2295900"/>
          </a:xfrm>
          <a:prstGeom prst="straightConnector1">
            <a:avLst/>
          </a:prstGeom>
          <a:noFill/>
          <a:ln cap="flat" cmpd="sng" w="9525">
            <a:solidFill>
              <a:srgbClr val="FFFFFF"/>
            </a:solidFill>
            <a:prstDash val="solid"/>
            <a:round/>
            <a:headEnd len="sm" w="sm" type="none"/>
            <a:tailEnd len="sm" w="sm" type="none"/>
          </a:ln>
        </p:spPr>
      </p:cxnSp>
      <p:cxnSp>
        <p:nvCxnSpPr>
          <p:cNvPr id="212" name="Google Shape;212;p40"/>
          <p:cNvCxnSpPr/>
          <p:nvPr/>
        </p:nvCxnSpPr>
        <p:spPr>
          <a:xfrm>
            <a:off x="7102300" y="2643225"/>
            <a:ext cx="0" cy="2295900"/>
          </a:xfrm>
          <a:prstGeom prst="straightConnector1">
            <a:avLst/>
          </a:prstGeom>
          <a:noFill/>
          <a:ln cap="flat" cmpd="sng" w="9525">
            <a:solidFill>
              <a:srgbClr val="FFFFFF"/>
            </a:solidFill>
            <a:prstDash val="solid"/>
            <a:round/>
            <a:headEnd len="sm" w="sm" type="none"/>
            <a:tailEnd len="sm" w="sm" type="none"/>
          </a:ln>
        </p:spPr>
      </p:cxnSp>
      <p:sp>
        <p:nvSpPr>
          <p:cNvPr id="213" name="Google Shape;213;p40"/>
          <p:cNvSpPr txBox="1"/>
          <p:nvPr/>
        </p:nvSpPr>
        <p:spPr>
          <a:xfrm>
            <a:off x="3489638" y="3925275"/>
            <a:ext cx="1798200" cy="258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50"/>
              <a:buFont typeface="Arial"/>
              <a:buNone/>
            </a:pPr>
            <a:r>
              <a:rPr b="0" i="0" lang="en-GB" sz="850" u="none" cap="none" strike="noStrike">
                <a:solidFill>
                  <a:srgbClr val="7F7F7F"/>
                </a:solidFill>
                <a:latin typeface="Avenir"/>
                <a:ea typeface="Avenir"/>
                <a:cs typeface="Avenir"/>
                <a:sym typeface="Avenir"/>
              </a:rPr>
              <a:t>Interact with learning</a:t>
            </a:r>
            <a:endParaRPr b="1" i="0" sz="850" u="none" cap="none" strike="noStrike">
              <a:solidFill>
                <a:srgbClr val="7F7F7F"/>
              </a:solidFill>
              <a:latin typeface="Avenir"/>
              <a:ea typeface="Avenir"/>
              <a:cs typeface="Avenir"/>
              <a:sym typeface="Avenir"/>
            </a:endParaRPr>
          </a:p>
        </p:txBody>
      </p:sp>
      <p:sp>
        <p:nvSpPr>
          <p:cNvPr id="214" name="Google Shape;214;p40"/>
          <p:cNvSpPr txBox="1"/>
          <p:nvPr/>
        </p:nvSpPr>
        <p:spPr>
          <a:xfrm>
            <a:off x="3489638" y="4315858"/>
            <a:ext cx="1798200" cy="258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50"/>
              <a:buFont typeface="Arial"/>
              <a:buNone/>
            </a:pPr>
            <a:r>
              <a:rPr b="0" i="0" lang="en-GB" sz="850" u="none" cap="none" strike="noStrike">
                <a:solidFill>
                  <a:srgbClr val="7F7F7F"/>
                </a:solidFill>
                <a:latin typeface="Avenir"/>
                <a:ea typeface="Avenir"/>
                <a:cs typeface="Avenir"/>
                <a:sym typeface="Avenir"/>
              </a:rPr>
              <a:t>Join in</a:t>
            </a:r>
            <a:endParaRPr b="1" i="0" sz="850" u="none" cap="none" strike="noStrike">
              <a:solidFill>
                <a:srgbClr val="7F7F7F"/>
              </a:solidFill>
              <a:latin typeface="Avenir"/>
              <a:ea typeface="Avenir"/>
              <a:cs typeface="Avenir"/>
              <a:sym typeface="Avenir"/>
            </a:endParaRPr>
          </a:p>
        </p:txBody>
      </p:sp>
      <p:sp>
        <p:nvSpPr>
          <p:cNvPr id="215" name="Google Shape;215;p40"/>
          <p:cNvSpPr txBox="1"/>
          <p:nvPr/>
        </p:nvSpPr>
        <p:spPr>
          <a:xfrm>
            <a:off x="3489638" y="4698174"/>
            <a:ext cx="1798200" cy="258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50"/>
              <a:buFont typeface="Arial"/>
              <a:buNone/>
            </a:pPr>
            <a:r>
              <a:rPr b="0" i="0" lang="en-GB" sz="850" u="none" cap="none" strike="noStrike">
                <a:solidFill>
                  <a:srgbClr val="7F7F7F"/>
                </a:solidFill>
                <a:latin typeface="Avenir"/>
                <a:ea typeface="Avenir"/>
                <a:cs typeface="Avenir"/>
                <a:sym typeface="Avenir"/>
              </a:rPr>
              <a:t>Meet expectations</a:t>
            </a:r>
            <a:endParaRPr b="1" i="0" sz="850" u="none" cap="none" strike="noStrike">
              <a:solidFill>
                <a:srgbClr val="7F7F7F"/>
              </a:solidFill>
              <a:latin typeface="Avenir"/>
              <a:ea typeface="Avenir"/>
              <a:cs typeface="Avenir"/>
              <a:sym typeface="Avenir"/>
            </a:endParaRPr>
          </a:p>
        </p:txBody>
      </p:sp>
      <p:sp>
        <p:nvSpPr>
          <p:cNvPr id="216" name="Google Shape;216;p40"/>
          <p:cNvSpPr txBox="1"/>
          <p:nvPr/>
        </p:nvSpPr>
        <p:spPr>
          <a:xfrm>
            <a:off x="5308188" y="3925275"/>
            <a:ext cx="1798200" cy="258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7F7F7F"/>
                </a:solidFill>
                <a:latin typeface="Avenir"/>
                <a:ea typeface="Avenir"/>
                <a:cs typeface="Avenir"/>
                <a:sym typeface="Avenir"/>
              </a:rPr>
              <a:t>Apply knowledge within </a:t>
            </a:r>
            <a:br>
              <a:rPr b="0" i="0" lang="en-GB" sz="800" u="none" cap="none" strike="noStrike">
                <a:solidFill>
                  <a:srgbClr val="7F7F7F"/>
                </a:solidFill>
                <a:latin typeface="Avenir"/>
                <a:ea typeface="Avenir"/>
                <a:cs typeface="Avenir"/>
                <a:sym typeface="Avenir"/>
              </a:rPr>
            </a:br>
            <a:r>
              <a:rPr b="0" i="0" lang="en-GB" sz="800" u="none" cap="none" strike="noStrike">
                <a:solidFill>
                  <a:srgbClr val="7F7F7F"/>
                </a:solidFill>
                <a:latin typeface="Avenir"/>
                <a:ea typeface="Avenir"/>
                <a:cs typeface="Avenir"/>
                <a:sym typeface="Avenir"/>
              </a:rPr>
              <a:t>real world context</a:t>
            </a:r>
            <a:endParaRPr b="1" i="0" sz="800" u="none" cap="none" strike="noStrike">
              <a:solidFill>
                <a:srgbClr val="7F7F7F"/>
              </a:solidFill>
              <a:latin typeface="Avenir"/>
              <a:ea typeface="Avenir"/>
              <a:cs typeface="Avenir"/>
              <a:sym typeface="Avenir"/>
            </a:endParaRPr>
          </a:p>
        </p:txBody>
      </p:sp>
      <p:sp>
        <p:nvSpPr>
          <p:cNvPr id="217" name="Google Shape;217;p40"/>
          <p:cNvSpPr txBox="1"/>
          <p:nvPr/>
        </p:nvSpPr>
        <p:spPr>
          <a:xfrm>
            <a:off x="5308188" y="4315858"/>
            <a:ext cx="1798200" cy="258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50"/>
              <a:buFont typeface="Arial"/>
              <a:buNone/>
            </a:pPr>
            <a:r>
              <a:rPr b="0" i="0" lang="en-GB" sz="850" u="none" cap="none" strike="noStrike">
                <a:solidFill>
                  <a:srgbClr val="7F7F7F"/>
                </a:solidFill>
                <a:latin typeface="Avenir"/>
                <a:ea typeface="Avenir"/>
                <a:cs typeface="Avenir"/>
                <a:sym typeface="Avenir"/>
              </a:rPr>
              <a:t>Gain experience and receive feedback to develop </a:t>
            </a:r>
            <a:endParaRPr b="1" i="0" sz="850" u="none" cap="none" strike="noStrike">
              <a:solidFill>
                <a:srgbClr val="7F7F7F"/>
              </a:solidFill>
              <a:latin typeface="Avenir"/>
              <a:ea typeface="Avenir"/>
              <a:cs typeface="Avenir"/>
              <a:sym typeface="Avenir"/>
            </a:endParaRPr>
          </a:p>
        </p:txBody>
      </p:sp>
      <p:sp>
        <p:nvSpPr>
          <p:cNvPr id="218" name="Google Shape;218;p40"/>
          <p:cNvSpPr txBox="1"/>
          <p:nvPr/>
        </p:nvSpPr>
        <p:spPr>
          <a:xfrm>
            <a:off x="5308188" y="4698174"/>
            <a:ext cx="1798200" cy="258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50"/>
              <a:buFont typeface="Arial"/>
              <a:buNone/>
            </a:pPr>
            <a:r>
              <a:rPr b="0" i="0" lang="en-GB" sz="850" u="none" cap="none" strike="noStrike">
                <a:solidFill>
                  <a:srgbClr val="7F7F7F"/>
                </a:solidFill>
                <a:latin typeface="Avenir"/>
                <a:ea typeface="Avenir"/>
                <a:cs typeface="Avenir"/>
                <a:sym typeface="Avenir"/>
              </a:rPr>
              <a:t>Show consistency</a:t>
            </a:r>
            <a:endParaRPr b="1" i="0" sz="850" u="none" cap="none" strike="noStrike">
              <a:solidFill>
                <a:srgbClr val="7F7F7F"/>
              </a:solidFill>
              <a:latin typeface="Avenir"/>
              <a:ea typeface="Avenir"/>
              <a:cs typeface="Avenir"/>
              <a:sym typeface="Avenir"/>
            </a:endParaRPr>
          </a:p>
        </p:txBody>
      </p:sp>
      <p:sp>
        <p:nvSpPr>
          <p:cNvPr id="219" name="Google Shape;219;p40"/>
          <p:cNvSpPr txBox="1"/>
          <p:nvPr/>
        </p:nvSpPr>
        <p:spPr>
          <a:xfrm>
            <a:off x="7126738" y="3925275"/>
            <a:ext cx="1793700" cy="258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50"/>
              <a:buFont typeface="Arial"/>
              <a:buNone/>
            </a:pPr>
            <a:r>
              <a:rPr b="0" i="0" lang="en-GB" sz="850" u="none" cap="none" strike="noStrike">
                <a:solidFill>
                  <a:srgbClr val="7F7F7F"/>
                </a:solidFill>
                <a:latin typeface="Avenir"/>
                <a:ea typeface="Avenir"/>
                <a:cs typeface="Avenir"/>
                <a:sym typeface="Avenir"/>
              </a:rPr>
              <a:t>Embed knowledge in </a:t>
            </a:r>
            <a:br>
              <a:rPr b="0" i="0" lang="en-GB" sz="850" u="none" cap="none" strike="noStrike">
                <a:solidFill>
                  <a:srgbClr val="7F7F7F"/>
                </a:solidFill>
                <a:latin typeface="Avenir"/>
                <a:ea typeface="Avenir"/>
                <a:cs typeface="Avenir"/>
                <a:sym typeface="Avenir"/>
              </a:rPr>
            </a:br>
            <a:r>
              <a:rPr b="0" i="0" lang="en-GB" sz="850" u="none" cap="none" strike="noStrike">
                <a:solidFill>
                  <a:srgbClr val="7F7F7F"/>
                </a:solidFill>
                <a:latin typeface="Avenir"/>
                <a:ea typeface="Avenir"/>
                <a:cs typeface="Avenir"/>
                <a:sym typeface="Avenir"/>
              </a:rPr>
              <a:t>different contexts</a:t>
            </a:r>
            <a:endParaRPr b="1" i="0" sz="850" u="none" cap="none" strike="noStrike">
              <a:solidFill>
                <a:srgbClr val="7F7F7F"/>
              </a:solidFill>
              <a:latin typeface="Avenir"/>
              <a:ea typeface="Avenir"/>
              <a:cs typeface="Avenir"/>
              <a:sym typeface="Avenir"/>
            </a:endParaRPr>
          </a:p>
        </p:txBody>
      </p:sp>
      <p:sp>
        <p:nvSpPr>
          <p:cNvPr id="220" name="Google Shape;220;p40"/>
          <p:cNvSpPr txBox="1"/>
          <p:nvPr/>
        </p:nvSpPr>
        <p:spPr>
          <a:xfrm>
            <a:off x="7126738" y="4315858"/>
            <a:ext cx="1793700" cy="258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50"/>
              <a:buFont typeface="Arial"/>
              <a:buNone/>
            </a:pPr>
            <a:r>
              <a:rPr b="0" i="0" lang="en-GB" sz="850" u="none" cap="none" strike="noStrike">
                <a:solidFill>
                  <a:srgbClr val="7F7F7F"/>
                </a:solidFill>
                <a:latin typeface="Avenir"/>
                <a:ea typeface="Avenir"/>
                <a:cs typeface="Avenir"/>
                <a:sym typeface="Avenir"/>
              </a:rPr>
              <a:t>Influence others</a:t>
            </a:r>
            <a:endParaRPr b="1" i="0" sz="850" u="none" cap="none" strike="noStrike">
              <a:solidFill>
                <a:srgbClr val="7F7F7F"/>
              </a:solidFill>
              <a:latin typeface="Avenir"/>
              <a:ea typeface="Avenir"/>
              <a:cs typeface="Avenir"/>
              <a:sym typeface="Avenir"/>
            </a:endParaRPr>
          </a:p>
        </p:txBody>
      </p:sp>
      <p:sp>
        <p:nvSpPr>
          <p:cNvPr id="221" name="Google Shape;221;p40"/>
          <p:cNvSpPr txBox="1"/>
          <p:nvPr/>
        </p:nvSpPr>
        <p:spPr>
          <a:xfrm>
            <a:off x="7126738" y="4698174"/>
            <a:ext cx="1793700" cy="258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50"/>
              <a:buFont typeface="Arial"/>
              <a:buNone/>
            </a:pPr>
            <a:r>
              <a:rPr b="0" i="0" lang="en-GB" sz="850" u="none" cap="none" strike="noStrike">
                <a:solidFill>
                  <a:srgbClr val="7F7F7F"/>
                </a:solidFill>
                <a:latin typeface="Avenir"/>
                <a:ea typeface="Avenir"/>
                <a:cs typeface="Avenir"/>
                <a:sym typeface="Avenir"/>
              </a:rPr>
              <a:t>Take ownership and inspire</a:t>
            </a:r>
            <a:endParaRPr b="1" i="0" sz="850" u="none" cap="none" strike="noStrike">
              <a:solidFill>
                <a:srgbClr val="7F7F7F"/>
              </a:solidFill>
              <a:latin typeface="Avenir"/>
              <a:ea typeface="Avenir"/>
              <a:cs typeface="Avenir"/>
              <a:sym typeface="Avenir"/>
            </a:endParaRPr>
          </a:p>
        </p:txBody>
      </p:sp>
      <p:pic>
        <p:nvPicPr>
          <p:cNvPr id="222" name="Google Shape;222;p40"/>
          <p:cNvPicPr preferRelativeResize="0"/>
          <p:nvPr/>
        </p:nvPicPr>
        <p:blipFill rotWithShape="1">
          <a:blip r:embed="rId5">
            <a:alphaModFix/>
          </a:blip>
          <a:srcRect b="0" l="0" r="0" t="0"/>
          <a:stretch/>
        </p:blipFill>
        <p:spPr>
          <a:xfrm>
            <a:off x="142150" y="144183"/>
            <a:ext cx="591350" cy="790934"/>
          </a:xfrm>
          <a:prstGeom prst="rect">
            <a:avLst/>
          </a:prstGeom>
          <a:noFill/>
          <a:ln>
            <a:noFill/>
          </a:ln>
        </p:spPr>
      </p:pic>
      <p:pic>
        <p:nvPicPr>
          <p:cNvPr descr="A close up of a logo&#10;&#10;Description automatically generated" id="223" name="Google Shape;223;p40"/>
          <p:cNvPicPr preferRelativeResize="0"/>
          <p:nvPr/>
        </p:nvPicPr>
        <p:blipFill rotWithShape="1">
          <a:blip r:embed="rId6">
            <a:alphaModFix/>
          </a:blip>
          <a:srcRect b="35249" l="1392" r="81940" t="37488"/>
          <a:stretch/>
        </p:blipFill>
        <p:spPr>
          <a:xfrm>
            <a:off x="1885429" y="2486025"/>
            <a:ext cx="1414307" cy="1458873"/>
          </a:xfrm>
          <a:prstGeom prst="rect">
            <a:avLst/>
          </a:prstGeom>
          <a:noFill/>
          <a:ln>
            <a:noFill/>
          </a:ln>
        </p:spPr>
      </p:pic>
      <p:pic>
        <p:nvPicPr>
          <p:cNvPr descr="A close up of a logo&#10;&#10;Description automatically generated" id="224" name="Google Shape;224;p40"/>
          <p:cNvPicPr preferRelativeResize="0"/>
          <p:nvPr/>
        </p:nvPicPr>
        <p:blipFill rotWithShape="1">
          <a:blip r:embed="rId6">
            <a:alphaModFix/>
          </a:blip>
          <a:srcRect b="34819" l="20101" r="63232" t="37919"/>
          <a:stretch/>
        </p:blipFill>
        <p:spPr>
          <a:xfrm>
            <a:off x="3703979" y="2510625"/>
            <a:ext cx="1414307" cy="1458873"/>
          </a:xfrm>
          <a:prstGeom prst="rect">
            <a:avLst/>
          </a:prstGeom>
          <a:noFill/>
          <a:ln>
            <a:noFill/>
          </a:ln>
        </p:spPr>
      </p:pic>
      <p:pic>
        <p:nvPicPr>
          <p:cNvPr descr="A close up of a logo&#10;&#10;Description automatically generated" id="225" name="Google Shape;225;p40"/>
          <p:cNvPicPr preferRelativeResize="0"/>
          <p:nvPr/>
        </p:nvPicPr>
        <p:blipFill rotWithShape="1">
          <a:blip r:embed="rId6">
            <a:alphaModFix/>
          </a:blip>
          <a:srcRect b="34904" l="38657" r="44676" t="37835"/>
          <a:stretch/>
        </p:blipFill>
        <p:spPr>
          <a:xfrm>
            <a:off x="5581359" y="2488954"/>
            <a:ext cx="1414307" cy="1458873"/>
          </a:xfrm>
          <a:prstGeom prst="rect">
            <a:avLst/>
          </a:prstGeom>
          <a:noFill/>
          <a:ln>
            <a:noFill/>
          </a:ln>
        </p:spPr>
      </p:pic>
      <p:pic>
        <p:nvPicPr>
          <p:cNvPr descr="A close up of a logo&#10;&#10;Description automatically generated" id="226" name="Google Shape;226;p40"/>
          <p:cNvPicPr preferRelativeResize="0"/>
          <p:nvPr/>
        </p:nvPicPr>
        <p:blipFill rotWithShape="1">
          <a:blip r:embed="rId6">
            <a:alphaModFix/>
          </a:blip>
          <a:srcRect b="34894" l="57071" r="26259" t="37845"/>
          <a:stretch/>
        </p:blipFill>
        <p:spPr>
          <a:xfrm>
            <a:off x="7365232" y="2486338"/>
            <a:ext cx="1414307" cy="14588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1"/>
          <p:cNvSpPr txBox="1"/>
          <p:nvPr>
            <p:ph type="title"/>
          </p:nvPr>
        </p:nvSpPr>
        <p:spPr>
          <a:xfrm>
            <a:off x="191125" y="641134"/>
            <a:ext cx="9143400" cy="8166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lt1"/>
              </a:buClr>
              <a:buSzPts val="2000"/>
              <a:buFont typeface="Avenir"/>
              <a:buNone/>
            </a:pPr>
            <a:r>
              <a:rPr lang="en-GB" sz="1200">
                <a:solidFill>
                  <a:schemeClr val="lt1"/>
                </a:solidFill>
                <a:latin typeface="Avenir"/>
                <a:ea typeface="Avenir"/>
                <a:cs typeface="Avenir"/>
                <a:sym typeface="Avenir"/>
              </a:rPr>
              <a:t>Helping people and places tell the story of their learning. </a:t>
            </a:r>
            <a:endParaRPr sz="1200"/>
          </a:p>
        </p:txBody>
      </p:sp>
      <p:sp>
        <p:nvSpPr>
          <p:cNvPr id="233" name="Google Shape;233;p41"/>
          <p:cNvSpPr/>
          <p:nvPr/>
        </p:nvSpPr>
        <p:spPr>
          <a:xfrm>
            <a:off x="728450" y="1901025"/>
            <a:ext cx="1830000" cy="18972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rgbClr val="666666"/>
              </a:solidFill>
              <a:latin typeface="Avenir"/>
              <a:ea typeface="Avenir"/>
              <a:cs typeface="Avenir"/>
              <a:sym typeface="Avenir"/>
            </a:endParaRPr>
          </a:p>
        </p:txBody>
      </p:sp>
      <p:graphicFrame>
        <p:nvGraphicFramePr>
          <p:cNvPr id="234" name="Google Shape;234;p41"/>
          <p:cNvGraphicFramePr/>
          <p:nvPr/>
        </p:nvGraphicFramePr>
        <p:xfrm>
          <a:off x="305699" y="994764"/>
          <a:ext cx="3000000" cy="3000000"/>
        </p:xfrm>
        <a:graphic>
          <a:graphicData uri="http://schemas.openxmlformats.org/drawingml/2006/table">
            <a:tbl>
              <a:tblPr>
                <a:noFill/>
                <a:tableStyleId>{A8CEEAC8-147D-4F9E-BB6C-0273E86FFFE4}</a:tableStyleId>
              </a:tblPr>
              <a:tblGrid>
                <a:gridCol w="2133150"/>
                <a:gridCol w="2133150"/>
                <a:gridCol w="2133150"/>
                <a:gridCol w="2133150"/>
              </a:tblGrid>
              <a:tr h="415025">
                <a:tc gridSpan="4">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solidFill>
                            <a:srgbClr val="7F7F7F"/>
                          </a:solidFill>
                          <a:latin typeface="Avenir"/>
                          <a:ea typeface="Avenir"/>
                          <a:cs typeface="Avenir"/>
                          <a:sym typeface="Avenir"/>
                        </a:rPr>
                        <a:t>Each Layer represents a different type of learning experience.</a:t>
                      </a:r>
                      <a:endParaRPr sz="1400" u="none" cap="none" strike="noStrike">
                        <a:solidFill>
                          <a:srgbClr val="7F7F7F"/>
                        </a:solidFill>
                        <a:latin typeface="Avenir"/>
                        <a:ea typeface="Avenir"/>
                        <a:cs typeface="Avenir"/>
                        <a:sym typeface="Avenir"/>
                      </a:endParaRPr>
                    </a:p>
                  </a:txBody>
                  <a:tcPr marT="91425" marB="91425" marR="91425" marL="91425"/>
                </a:tc>
                <a:tc hMerge="1"/>
                <a:tc hMerge="1"/>
                <a:tc hMerge="1"/>
              </a:tr>
              <a:tr h="11278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1247325">
                <a:tc>
                  <a:txBody>
                    <a:bodyPr/>
                    <a:lstStyle/>
                    <a:p>
                      <a:pPr indent="0" lvl="0" marL="0" marR="0" rtl="0" algn="l">
                        <a:lnSpc>
                          <a:spcPct val="100000"/>
                        </a:lnSpc>
                        <a:spcBef>
                          <a:spcPts val="0"/>
                        </a:spcBef>
                        <a:spcAft>
                          <a:spcPts val="0"/>
                        </a:spcAft>
                        <a:buClr>
                          <a:srgbClr val="000000"/>
                        </a:buClr>
                        <a:buSzPts val="1100"/>
                        <a:buFont typeface="Arial"/>
                        <a:buNone/>
                      </a:pPr>
                      <a:r>
                        <a:rPr lang="en-GB" sz="1100" u="none" cap="none" strike="noStrike">
                          <a:solidFill>
                            <a:srgbClr val="434343"/>
                          </a:solidFill>
                          <a:latin typeface="Avenir"/>
                          <a:ea typeface="Avenir"/>
                          <a:cs typeface="Avenir"/>
                          <a:sym typeface="Avenir"/>
                        </a:rPr>
                        <a:t>Information is given to learners to engage them with a topic and encourage them to undertake further learning opportunities in this area. </a:t>
                      </a:r>
                      <a:endParaRPr sz="1100" u="none" cap="none" strike="noStrike">
                        <a:solidFill>
                          <a:srgbClr val="434343"/>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434343"/>
                        </a:solidFill>
                        <a:latin typeface="Avenir"/>
                        <a:ea typeface="Avenir"/>
                        <a:cs typeface="Avenir"/>
                        <a:sym typeface="Avenir"/>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GB" sz="1100" u="none" cap="none" strike="noStrike">
                          <a:solidFill>
                            <a:srgbClr val="434343"/>
                          </a:solidFill>
                          <a:latin typeface="Avenir"/>
                          <a:ea typeface="Avenir"/>
                          <a:cs typeface="Avenir"/>
                          <a:sym typeface="Avenir"/>
                        </a:rPr>
                        <a:t>Learning is interactive and undertaken with other people to deepen knowledge of a subject. Activities have specific learning outcomes to help learners progress. </a:t>
                      </a:r>
                      <a:endParaRPr sz="1100" u="none" cap="none" strike="noStrike">
                        <a:solidFill>
                          <a:srgbClr val="434343"/>
                        </a:solidFill>
                        <a:latin typeface="Avenir"/>
                        <a:ea typeface="Avenir"/>
                        <a:cs typeface="Avenir"/>
                        <a:sym typeface="Avenir"/>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GB" sz="1100" u="none" cap="none" strike="noStrike">
                          <a:solidFill>
                            <a:srgbClr val="434343"/>
                          </a:solidFill>
                          <a:latin typeface="Avenir"/>
                          <a:ea typeface="Avenir"/>
                          <a:cs typeface="Avenir"/>
                          <a:sym typeface="Avenir"/>
                        </a:rPr>
                        <a:t>Learning is contextualised in a real world setting and learners are given the opportunity to present their work and receive feedback to help them grow. </a:t>
                      </a:r>
                      <a:endParaRPr sz="1100" u="none" cap="none" strike="noStrike">
                        <a:solidFill>
                          <a:srgbClr val="434343"/>
                        </a:solidFill>
                        <a:latin typeface="Avenir"/>
                        <a:ea typeface="Avenir"/>
                        <a:cs typeface="Avenir"/>
                        <a:sym typeface="Avenir"/>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GB" sz="1100" u="none" cap="none" strike="noStrike">
                          <a:solidFill>
                            <a:srgbClr val="434343"/>
                          </a:solidFill>
                          <a:latin typeface="Avenir"/>
                          <a:ea typeface="Avenir"/>
                          <a:cs typeface="Avenir"/>
                          <a:sym typeface="Avenir"/>
                        </a:rPr>
                        <a:t>Learners are given the opportunity to embed their knowledge in different contexts. Through their work they can show how they have inspired and influence others. </a:t>
                      </a:r>
                      <a:endParaRPr sz="1100" u="none" cap="none" strike="noStrike">
                        <a:solidFill>
                          <a:srgbClr val="434343"/>
                        </a:solidFill>
                        <a:latin typeface="Avenir"/>
                        <a:ea typeface="Avenir"/>
                        <a:cs typeface="Avenir"/>
                        <a:sym typeface="Avenir"/>
                      </a:endParaRPr>
                    </a:p>
                  </a:txBody>
                  <a:tcPr marT="91425" marB="91425" marR="91425" marL="91425"/>
                </a:tc>
              </a:tr>
              <a:tr h="1207025">
                <a:tc>
                  <a:txBody>
                    <a:bodyPr/>
                    <a:lstStyle/>
                    <a:p>
                      <a:pPr indent="0" lvl="0" marL="0" marR="0" rtl="0" algn="l">
                        <a:lnSpc>
                          <a:spcPct val="100000"/>
                        </a:lnSpc>
                        <a:spcBef>
                          <a:spcPts val="0"/>
                        </a:spcBef>
                        <a:spcAft>
                          <a:spcPts val="0"/>
                        </a:spcAft>
                        <a:buClr>
                          <a:srgbClr val="000000"/>
                        </a:buClr>
                        <a:buSzPts val="1100"/>
                        <a:buFont typeface="Arial"/>
                        <a:buNone/>
                      </a:pPr>
                      <a:r>
                        <a:rPr lang="en-GB" sz="1100" u="none" cap="none" strike="noStrike">
                          <a:solidFill>
                            <a:srgbClr val="434343"/>
                          </a:solidFill>
                          <a:latin typeface="Avenir"/>
                          <a:ea typeface="Avenir"/>
                          <a:cs typeface="Avenir"/>
                          <a:sym typeface="Avenir"/>
                        </a:rPr>
                        <a:t>Examples:</a:t>
                      </a:r>
                      <a:r>
                        <a:rPr lang="en-GB" sz="1200" u="none" cap="none" strike="noStrike">
                          <a:solidFill>
                            <a:srgbClr val="434343"/>
                          </a:solidFill>
                          <a:latin typeface="Avenir"/>
                          <a:ea typeface="Avenir"/>
                          <a:cs typeface="Avenir"/>
                          <a:sym typeface="Avenir"/>
                        </a:rPr>
                        <a:t> </a:t>
                      </a:r>
                      <a:endParaRPr sz="1200" u="none" cap="none" strike="noStrike">
                        <a:solidFill>
                          <a:srgbClr val="434343"/>
                        </a:solidFill>
                        <a:latin typeface="Avenir"/>
                        <a:ea typeface="Avenir"/>
                        <a:cs typeface="Avenir"/>
                        <a:sym typeface="Avenir"/>
                      </a:endParaRPr>
                    </a:p>
                    <a:p>
                      <a:pPr indent="-298450" lvl="0" marL="457200" marR="0" rtl="0" algn="l">
                        <a:lnSpc>
                          <a:spcPct val="100000"/>
                        </a:lnSpc>
                        <a:spcBef>
                          <a:spcPts val="0"/>
                        </a:spcBef>
                        <a:spcAft>
                          <a:spcPts val="0"/>
                        </a:spcAft>
                        <a:buClr>
                          <a:srgbClr val="434343"/>
                        </a:buClr>
                        <a:buSzPts val="1100"/>
                        <a:buFont typeface="Avenir"/>
                        <a:buChar char="●"/>
                      </a:pPr>
                      <a:r>
                        <a:rPr lang="en-GB" sz="1100" u="none" cap="none" strike="noStrike">
                          <a:solidFill>
                            <a:srgbClr val="434343"/>
                          </a:solidFill>
                          <a:latin typeface="Avenir"/>
                          <a:ea typeface="Avenir"/>
                          <a:cs typeface="Avenir"/>
                          <a:sym typeface="Avenir"/>
                        </a:rPr>
                        <a:t>Careers fairs </a:t>
                      </a:r>
                      <a:endParaRPr sz="1100" u="none" cap="none" strike="noStrike">
                        <a:solidFill>
                          <a:srgbClr val="434343"/>
                        </a:solidFill>
                        <a:latin typeface="Avenir"/>
                        <a:ea typeface="Avenir"/>
                        <a:cs typeface="Avenir"/>
                        <a:sym typeface="Avenir"/>
                      </a:endParaRPr>
                    </a:p>
                    <a:p>
                      <a:pPr indent="-298450" lvl="0" marL="457200" marR="0" rtl="0" algn="l">
                        <a:lnSpc>
                          <a:spcPct val="100000"/>
                        </a:lnSpc>
                        <a:spcBef>
                          <a:spcPts val="0"/>
                        </a:spcBef>
                        <a:spcAft>
                          <a:spcPts val="0"/>
                        </a:spcAft>
                        <a:buClr>
                          <a:srgbClr val="434343"/>
                        </a:buClr>
                        <a:buSzPts val="1100"/>
                        <a:buFont typeface="Avenir"/>
                        <a:buChar char="●"/>
                      </a:pPr>
                      <a:r>
                        <a:rPr lang="en-GB" sz="1100" u="none" cap="none" strike="noStrike">
                          <a:solidFill>
                            <a:srgbClr val="434343"/>
                          </a:solidFill>
                          <a:latin typeface="Avenir"/>
                          <a:ea typeface="Avenir"/>
                          <a:cs typeface="Avenir"/>
                          <a:sym typeface="Avenir"/>
                        </a:rPr>
                        <a:t>Exhibitions </a:t>
                      </a:r>
                      <a:endParaRPr sz="1100" u="none" cap="none" strike="noStrike">
                        <a:solidFill>
                          <a:srgbClr val="434343"/>
                        </a:solidFill>
                        <a:latin typeface="Avenir"/>
                        <a:ea typeface="Avenir"/>
                        <a:cs typeface="Avenir"/>
                        <a:sym typeface="Avenir"/>
                      </a:endParaRPr>
                    </a:p>
                    <a:p>
                      <a:pPr indent="-298450" lvl="0" marL="457200" marR="0" rtl="0" algn="l">
                        <a:lnSpc>
                          <a:spcPct val="100000"/>
                        </a:lnSpc>
                        <a:spcBef>
                          <a:spcPts val="0"/>
                        </a:spcBef>
                        <a:spcAft>
                          <a:spcPts val="0"/>
                        </a:spcAft>
                        <a:buClr>
                          <a:srgbClr val="434343"/>
                        </a:buClr>
                        <a:buSzPts val="1100"/>
                        <a:buFont typeface="Avenir"/>
                        <a:buChar char="●"/>
                      </a:pPr>
                      <a:r>
                        <a:rPr lang="en-GB" sz="1100" u="none" cap="none" strike="noStrike">
                          <a:solidFill>
                            <a:srgbClr val="434343"/>
                          </a:solidFill>
                          <a:latin typeface="Avenir"/>
                          <a:ea typeface="Avenir"/>
                          <a:cs typeface="Avenir"/>
                          <a:sym typeface="Avenir"/>
                        </a:rPr>
                        <a:t>Open days </a:t>
                      </a:r>
                      <a:endParaRPr sz="1100" u="none" cap="none" strike="noStrike">
                        <a:solidFill>
                          <a:srgbClr val="434343"/>
                        </a:solidFill>
                        <a:latin typeface="Avenir"/>
                        <a:ea typeface="Avenir"/>
                        <a:cs typeface="Avenir"/>
                        <a:sym typeface="Avenir"/>
                      </a:endParaRPr>
                    </a:p>
                    <a:p>
                      <a:pPr indent="-298450" lvl="0" marL="457200" marR="0" rtl="0" algn="l">
                        <a:lnSpc>
                          <a:spcPct val="100000"/>
                        </a:lnSpc>
                        <a:spcBef>
                          <a:spcPts val="0"/>
                        </a:spcBef>
                        <a:spcAft>
                          <a:spcPts val="0"/>
                        </a:spcAft>
                        <a:buClr>
                          <a:srgbClr val="434343"/>
                        </a:buClr>
                        <a:buSzPts val="1100"/>
                        <a:buFont typeface="Avenir"/>
                        <a:buChar char="●"/>
                      </a:pPr>
                      <a:r>
                        <a:rPr lang="en-GB" sz="1100" u="none" cap="none" strike="noStrike">
                          <a:solidFill>
                            <a:srgbClr val="434343"/>
                          </a:solidFill>
                          <a:latin typeface="Avenir"/>
                          <a:ea typeface="Avenir"/>
                          <a:cs typeface="Avenir"/>
                          <a:sym typeface="Avenir"/>
                        </a:rPr>
                        <a:t>Assemblies </a:t>
                      </a:r>
                      <a:endParaRPr sz="1200" u="none" cap="none" strike="noStrike">
                        <a:solidFill>
                          <a:srgbClr val="434343"/>
                        </a:solidFill>
                        <a:latin typeface="Avenir"/>
                        <a:ea typeface="Avenir"/>
                        <a:cs typeface="Avenir"/>
                        <a:sym typeface="Avenir"/>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GB" sz="1100" u="none" cap="none" strike="noStrike">
                          <a:solidFill>
                            <a:srgbClr val="434343"/>
                          </a:solidFill>
                          <a:latin typeface="Avenir"/>
                          <a:ea typeface="Avenir"/>
                          <a:cs typeface="Avenir"/>
                          <a:sym typeface="Avenir"/>
                        </a:rPr>
                        <a:t>Examples:</a:t>
                      </a:r>
                      <a:r>
                        <a:rPr lang="en-GB" sz="1200" u="none" cap="none" strike="noStrike">
                          <a:solidFill>
                            <a:srgbClr val="434343"/>
                          </a:solidFill>
                          <a:latin typeface="Avenir"/>
                          <a:ea typeface="Avenir"/>
                          <a:cs typeface="Avenir"/>
                          <a:sym typeface="Avenir"/>
                        </a:rPr>
                        <a:t> </a:t>
                      </a:r>
                      <a:endParaRPr sz="1200" u="none" cap="none" strike="noStrike">
                        <a:solidFill>
                          <a:srgbClr val="434343"/>
                        </a:solidFill>
                        <a:latin typeface="Avenir"/>
                        <a:ea typeface="Avenir"/>
                        <a:cs typeface="Avenir"/>
                        <a:sym typeface="Avenir"/>
                      </a:endParaRPr>
                    </a:p>
                    <a:p>
                      <a:pPr indent="-298450" lvl="0" marL="457200" marR="0" rtl="0" algn="l">
                        <a:lnSpc>
                          <a:spcPct val="100000"/>
                        </a:lnSpc>
                        <a:spcBef>
                          <a:spcPts val="0"/>
                        </a:spcBef>
                        <a:spcAft>
                          <a:spcPts val="0"/>
                        </a:spcAft>
                        <a:buClr>
                          <a:srgbClr val="434343"/>
                        </a:buClr>
                        <a:buSzPts val="1100"/>
                        <a:buFont typeface="Avenir"/>
                        <a:buChar char="●"/>
                      </a:pPr>
                      <a:r>
                        <a:rPr lang="en-GB" sz="1100" u="none" cap="none" strike="noStrike">
                          <a:solidFill>
                            <a:srgbClr val="434343"/>
                          </a:solidFill>
                          <a:latin typeface="Avenir"/>
                          <a:ea typeface="Avenir"/>
                          <a:cs typeface="Avenir"/>
                          <a:sym typeface="Avenir"/>
                        </a:rPr>
                        <a:t>Workshops </a:t>
                      </a:r>
                      <a:endParaRPr sz="1100" u="none" cap="none" strike="noStrike">
                        <a:solidFill>
                          <a:srgbClr val="434343"/>
                        </a:solidFill>
                        <a:latin typeface="Avenir"/>
                        <a:ea typeface="Avenir"/>
                        <a:cs typeface="Avenir"/>
                        <a:sym typeface="Avenir"/>
                      </a:endParaRPr>
                    </a:p>
                    <a:p>
                      <a:pPr indent="-298450" lvl="0" marL="457200" marR="0" rtl="0" algn="l">
                        <a:lnSpc>
                          <a:spcPct val="100000"/>
                        </a:lnSpc>
                        <a:spcBef>
                          <a:spcPts val="0"/>
                        </a:spcBef>
                        <a:spcAft>
                          <a:spcPts val="0"/>
                        </a:spcAft>
                        <a:buClr>
                          <a:srgbClr val="434343"/>
                        </a:buClr>
                        <a:buSzPts val="1100"/>
                        <a:buFont typeface="Avenir"/>
                        <a:buChar char="●"/>
                      </a:pPr>
                      <a:r>
                        <a:rPr lang="en-GB" sz="1100" u="none" cap="none" strike="noStrike">
                          <a:solidFill>
                            <a:srgbClr val="434343"/>
                          </a:solidFill>
                          <a:latin typeface="Avenir"/>
                          <a:ea typeface="Avenir"/>
                          <a:cs typeface="Avenir"/>
                          <a:sym typeface="Avenir"/>
                        </a:rPr>
                        <a:t>Training </a:t>
                      </a:r>
                      <a:endParaRPr sz="1100" u="none" cap="none" strike="noStrike">
                        <a:solidFill>
                          <a:srgbClr val="434343"/>
                        </a:solidFill>
                        <a:latin typeface="Avenir"/>
                        <a:ea typeface="Avenir"/>
                        <a:cs typeface="Avenir"/>
                        <a:sym typeface="Avenir"/>
                      </a:endParaRPr>
                    </a:p>
                    <a:p>
                      <a:pPr indent="-298450" lvl="0" marL="457200" marR="0" rtl="0" algn="l">
                        <a:lnSpc>
                          <a:spcPct val="100000"/>
                        </a:lnSpc>
                        <a:spcBef>
                          <a:spcPts val="0"/>
                        </a:spcBef>
                        <a:spcAft>
                          <a:spcPts val="0"/>
                        </a:spcAft>
                        <a:buClr>
                          <a:srgbClr val="434343"/>
                        </a:buClr>
                        <a:buSzPts val="1100"/>
                        <a:buFont typeface="Avenir"/>
                        <a:buChar char="●"/>
                      </a:pPr>
                      <a:r>
                        <a:rPr lang="en-GB" sz="1100" u="none" cap="none" strike="noStrike">
                          <a:solidFill>
                            <a:srgbClr val="434343"/>
                          </a:solidFill>
                          <a:latin typeface="Avenir"/>
                          <a:ea typeface="Avenir"/>
                          <a:cs typeface="Avenir"/>
                          <a:sym typeface="Avenir"/>
                        </a:rPr>
                        <a:t>Qualifications </a:t>
                      </a:r>
                      <a:endParaRPr sz="1100" u="none" cap="none" strike="noStrike">
                        <a:solidFill>
                          <a:srgbClr val="434343"/>
                        </a:solidFill>
                        <a:latin typeface="Avenir"/>
                        <a:ea typeface="Avenir"/>
                        <a:cs typeface="Avenir"/>
                        <a:sym typeface="Avenir"/>
                      </a:endParaRPr>
                    </a:p>
                    <a:p>
                      <a:pPr indent="-298450" lvl="0" marL="457200" marR="0" rtl="0" algn="l">
                        <a:lnSpc>
                          <a:spcPct val="100000"/>
                        </a:lnSpc>
                        <a:spcBef>
                          <a:spcPts val="0"/>
                        </a:spcBef>
                        <a:spcAft>
                          <a:spcPts val="0"/>
                        </a:spcAft>
                        <a:buClr>
                          <a:srgbClr val="434343"/>
                        </a:buClr>
                        <a:buSzPts val="1100"/>
                        <a:buFont typeface="Avenir"/>
                        <a:buChar char="●"/>
                      </a:pPr>
                      <a:r>
                        <a:rPr lang="en-GB" sz="1100" u="none" cap="none" strike="noStrike">
                          <a:solidFill>
                            <a:srgbClr val="434343"/>
                          </a:solidFill>
                          <a:latin typeface="Avenir"/>
                          <a:ea typeface="Avenir"/>
                          <a:cs typeface="Avenir"/>
                          <a:sym typeface="Avenir"/>
                        </a:rPr>
                        <a:t>Clubs </a:t>
                      </a:r>
                      <a:endParaRPr sz="1200" u="none" cap="none" strike="noStrike">
                        <a:solidFill>
                          <a:srgbClr val="434343"/>
                        </a:solidFill>
                        <a:latin typeface="Avenir"/>
                        <a:ea typeface="Avenir"/>
                        <a:cs typeface="Avenir"/>
                        <a:sym typeface="Avenir"/>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GB" sz="1100" u="none" cap="none" strike="noStrike">
                          <a:solidFill>
                            <a:srgbClr val="434343"/>
                          </a:solidFill>
                          <a:latin typeface="Avenir"/>
                          <a:ea typeface="Avenir"/>
                          <a:cs typeface="Avenir"/>
                          <a:sym typeface="Avenir"/>
                        </a:rPr>
                        <a:t>Examples: </a:t>
                      </a:r>
                      <a:endParaRPr sz="1100" u="none" cap="none" strike="noStrike">
                        <a:solidFill>
                          <a:srgbClr val="434343"/>
                        </a:solidFill>
                        <a:latin typeface="Avenir"/>
                        <a:ea typeface="Avenir"/>
                        <a:cs typeface="Avenir"/>
                        <a:sym typeface="Avenir"/>
                      </a:endParaRPr>
                    </a:p>
                    <a:p>
                      <a:pPr indent="-298450" lvl="0" marL="457200" marR="0" rtl="0" algn="l">
                        <a:lnSpc>
                          <a:spcPct val="100000"/>
                        </a:lnSpc>
                        <a:spcBef>
                          <a:spcPts val="0"/>
                        </a:spcBef>
                        <a:spcAft>
                          <a:spcPts val="0"/>
                        </a:spcAft>
                        <a:buClr>
                          <a:srgbClr val="434343"/>
                        </a:buClr>
                        <a:buSzPts val="1100"/>
                        <a:buFont typeface="Avenir"/>
                        <a:buChar char="●"/>
                      </a:pPr>
                      <a:r>
                        <a:rPr lang="en-GB" sz="1100" u="none" cap="none" strike="noStrike">
                          <a:solidFill>
                            <a:srgbClr val="434343"/>
                          </a:solidFill>
                          <a:latin typeface="Avenir"/>
                          <a:ea typeface="Avenir"/>
                          <a:cs typeface="Avenir"/>
                          <a:sym typeface="Avenir"/>
                        </a:rPr>
                        <a:t>Competitions </a:t>
                      </a:r>
                      <a:endParaRPr sz="1100" u="none" cap="none" strike="noStrike">
                        <a:solidFill>
                          <a:srgbClr val="434343"/>
                        </a:solidFill>
                        <a:latin typeface="Avenir"/>
                        <a:ea typeface="Avenir"/>
                        <a:cs typeface="Avenir"/>
                        <a:sym typeface="Avenir"/>
                      </a:endParaRPr>
                    </a:p>
                    <a:p>
                      <a:pPr indent="-298450" lvl="0" marL="457200" marR="0" rtl="0" algn="l">
                        <a:lnSpc>
                          <a:spcPct val="100000"/>
                        </a:lnSpc>
                        <a:spcBef>
                          <a:spcPts val="0"/>
                        </a:spcBef>
                        <a:spcAft>
                          <a:spcPts val="0"/>
                        </a:spcAft>
                        <a:buClr>
                          <a:srgbClr val="434343"/>
                        </a:buClr>
                        <a:buSzPts val="1100"/>
                        <a:buFont typeface="Avenir"/>
                        <a:buChar char="●"/>
                      </a:pPr>
                      <a:r>
                        <a:rPr lang="en-GB" sz="1100" u="none" cap="none" strike="noStrike">
                          <a:solidFill>
                            <a:srgbClr val="434343"/>
                          </a:solidFill>
                          <a:latin typeface="Avenir"/>
                          <a:ea typeface="Avenir"/>
                          <a:cs typeface="Avenir"/>
                          <a:sym typeface="Avenir"/>
                        </a:rPr>
                        <a:t>Work experience </a:t>
                      </a:r>
                      <a:endParaRPr sz="1100" u="none" cap="none" strike="noStrike">
                        <a:solidFill>
                          <a:srgbClr val="434343"/>
                        </a:solidFill>
                        <a:latin typeface="Avenir"/>
                        <a:ea typeface="Avenir"/>
                        <a:cs typeface="Avenir"/>
                        <a:sym typeface="Avenir"/>
                      </a:endParaRPr>
                    </a:p>
                    <a:p>
                      <a:pPr indent="-298450" lvl="0" marL="457200" marR="0" rtl="0" algn="l">
                        <a:lnSpc>
                          <a:spcPct val="100000"/>
                        </a:lnSpc>
                        <a:spcBef>
                          <a:spcPts val="0"/>
                        </a:spcBef>
                        <a:spcAft>
                          <a:spcPts val="0"/>
                        </a:spcAft>
                        <a:buClr>
                          <a:srgbClr val="434343"/>
                        </a:buClr>
                        <a:buSzPts val="1100"/>
                        <a:buFont typeface="Avenir"/>
                        <a:buChar char="●"/>
                      </a:pPr>
                      <a:r>
                        <a:rPr lang="en-GB" sz="1100" u="none" cap="none" strike="noStrike">
                          <a:solidFill>
                            <a:srgbClr val="434343"/>
                          </a:solidFill>
                          <a:latin typeface="Avenir"/>
                          <a:ea typeface="Avenir"/>
                          <a:cs typeface="Avenir"/>
                          <a:sym typeface="Avenir"/>
                        </a:rPr>
                        <a:t>Awards programmes </a:t>
                      </a:r>
                      <a:endParaRPr sz="1100" u="none" cap="none" strike="noStrike">
                        <a:solidFill>
                          <a:srgbClr val="434343"/>
                        </a:solidFill>
                        <a:latin typeface="Avenir"/>
                        <a:ea typeface="Avenir"/>
                        <a:cs typeface="Avenir"/>
                        <a:sym typeface="Avenir"/>
                      </a:endParaRPr>
                    </a:p>
                    <a:p>
                      <a:pPr indent="-298450" lvl="0" marL="457200" marR="0" rtl="0" algn="l">
                        <a:lnSpc>
                          <a:spcPct val="100000"/>
                        </a:lnSpc>
                        <a:spcBef>
                          <a:spcPts val="0"/>
                        </a:spcBef>
                        <a:spcAft>
                          <a:spcPts val="0"/>
                        </a:spcAft>
                        <a:buClr>
                          <a:srgbClr val="434343"/>
                        </a:buClr>
                        <a:buSzPts val="1100"/>
                        <a:buFont typeface="Avenir"/>
                        <a:buChar char="●"/>
                      </a:pPr>
                      <a:r>
                        <a:rPr lang="en-GB" sz="1100" u="none" cap="none" strike="noStrike">
                          <a:solidFill>
                            <a:srgbClr val="434343"/>
                          </a:solidFill>
                          <a:latin typeface="Avenir"/>
                          <a:ea typeface="Avenir"/>
                          <a:cs typeface="Avenir"/>
                          <a:sym typeface="Avenir"/>
                        </a:rPr>
                        <a:t>Projects </a:t>
                      </a:r>
                      <a:endParaRPr sz="1100" u="none" cap="none" strike="noStrike">
                        <a:solidFill>
                          <a:srgbClr val="434343"/>
                        </a:solidFill>
                        <a:latin typeface="Avenir"/>
                        <a:ea typeface="Avenir"/>
                        <a:cs typeface="Avenir"/>
                        <a:sym typeface="Avenir"/>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GB" sz="1100" u="none" cap="none" strike="noStrike">
                          <a:solidFill>
                            <a:srgbClr val="434343"/>
                          </a:solidFill>
                          <a:latin typeface="Avenir"/>
                          <a:ea typeface="Avenir"/>
                          <a:cs typeface="Avenir"/>
                          <a:sym typeface="Avenir"/>
                        </a:rPr>
                        <a:t>Examples:</a:t>
                      </a:r>
                      <a:r>
                        <a:rPr lang="en-GB" sz="1200" u="none" cap="none" strike="noStrike">
                          <a:solidFill>
                            <a:srgbClr val="434343"/>
                          </a:solidFill>
                          <a:latin typeface="Avenir"/>
                          <a:ea typeface="Avenir"/>
                          <a:cs typeface="Avenir"/>
                          <a:sym typeface="Avenir"/>
                        </a:rPr>
                        <a:t> </a:t>
                      </a:r>
                      <a:endParaRPr sz="1200" u="none" cap="none" strike="noStrike">
                        <a:solidFill>
                          <a:srgbClr val="434343"/>
                        </a:solidFill>
                        <a:latin typeface="Avenir"/>
                        <a:ea typeface="Avenir"/>
                        <a:cs typeface="Avenir"/>
                        <a:sym typeface="Avenir"/>
                      </a:endParaRPr>
                    </a:p>
                    <a:p>
                      <a:pPr indent="-298450" lvl="0" marL="457200" marR="0" rtl="0" algn="l">
                        <a:lnSpc>
                          <a:spcPct val="100000"/>
                        </a:lnSpc>
                        <a:spcBef>
                          <a:spcPts val="0"/>
                        </a:spcBef>
                        <a:spcAft>
                          <a:spcPts val="0"/>
                        </a:spcAft>
                        <a:buClr>
                          <a:srgbClr val="434343"/>
                        </a:buClr>
                        <a:buSzPts val="1100"/>
                        <a:buFont typeface="Avenir"/>
                        <a:buChar char="●"/>
                      </a:pPr>
                      <a:r>
                        <a:rPr lang="en-GB" sz="1100" u="none" cap="none" strike="noStrike">
                          <a:solidFill>
                            <a:srgbClr val="434343"/>
                          </a:solidFill>
                          <a:latin typeface="Avenir"/>
                          <a:ea typeface="Avenir"/>
                          <a:cs typeface="Avenir"/>
                          <a:sym typeface="Avenir"/>
                        </a:rPr>
                        <a:t>Ambassador programmes </a:t>
                      </a:r>
                      <a:endParaRPr sz="1100" u="none" cap="none" strike="noStrike">
                        <a:solidFill>
                          <a:srgbClr val="434343"/>
                        </a:solidFill>
                        <a:latin typeface="Avenir"/>
                        <a:ea typeface="Avenir"/>
                        <a:cs typeface="Avenir"/>
                        <a:sym typeface="Avenir"/>
                      </a:endParaRPr>
                    </a:p>
                    <a:p>
                      <a:pPr indent="-298450" lvl="0" marL="457200" marR="0" rtl="0" algn="l">
                        <a:lnSpc>
                          <a:spcPct val="100000"/>
                        </a:lnSpc>
                        <a:spcBef>
                          <a:spcPts val="0"/>
                        </a:spcBef>
                        <a:spcAft>
                          <a:spcPts val="0"/>
                        </a:spcAft>
                        <a:buClr>
                          <a:srgbClr val="434343"/>
                        </a:buClr>
                        <a:buSzPts val="1100"/>
                        <a:buFont typeface="Avenir"/>
                        <a:buChar char="●"/>
                      </a:pPr>
                      <a:r>
                        <a:rPr lang="en-GB" sz="1100" u="none" cap="none" strike="noStrike">
                          <a:solidFill>
                            <a:srgbClr val="434343"/>
                          </a:solidFill>
                          <a:latin typeface="Avenir"/>
                          <a:ea typeface="Avenir"/>
                          <a:cs typeface="Avenir"/>
                          <a:sym typeface="Avenir"/>
                        </a:rPr>
                        <a:t>Leadership programmes. </a:t>
                      </a:r>
                      <a:endParaRPr sz="1200" u="none" cap="none" strike="noStrike">
                        <a:solidFill>
                          <a:srgbClr val="434343"/>
                        </a:solidFill>
                        <a:latin typeface="Avenir"/>
                        <a:ea typeface="Avenir"/>
                        <a:cs typeface="Avenir"/>
                        <a:sym typeface="Avenir"/>
                      </a:endParaRPr>
                    </a:p>
                  </a:txBody>
                  <a:tcPr marT="91425" marB="91425" marR="91425" marL="91425"/>
                </a:tc>
              </a:tr>
            </a:tbl>
          </a:graphicData>
        </a:graphic>
      </p:graphicFrame>
      <p:pic>
        <p:nvPicPr>
          <p:cNvPr id="235" name="Google Shape;235;p41"/>
          <p:cNvPicPr preferRelativeResize="0"/>
          <p:nvPr/>
        </p:nvPicPr>
        <p:blipFill rotWithShape="1">
          <a:blip r:embed="rId3">
            <a:alphaModFix/>
          </a:blip>
          <a:srcRect b="0" l="0" r="0" t="0"/>
          <a:stretch/>
        </p:blipFill>
        <p:spPr>
          <a:xfrm>
            <a:off x="0" y="-1050"/>
            <a:ext cx="9143998" cy="943924"/>
          </a:xfrm>
          <a:prstGeom prst="rect">
            <a:avLst/>
          </a:prstGeom>
          <a:noFill/>
          <a:ln>
            <a:noFill/>
          </a:ln>
        </p:spPr>
      </p:pic>
      <p:sp>
        <p:nvSpPr>
          <p:cNvPr id="236" name="Google Shape;236;p41"/>
          <p:cNvSpPr txBox="1"/>
          <p:nvPr/>
        </p:nvSpPr>
        <p:spPr>
          <a:xfrm>
            <a:off x="798150" y="107150"/>
            <a:ext cx="7547700" cy="87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Avenir"/>
                <a:ea typeface="Avenir"/>
                <a:cs typeface="Avenir"/>
                <a:sym typeface="Avenir"/>
              </a:rPr>
              <a:t>CITIES OF LEARNING BADGING STANDARD</a:t>
            </a:r>
            <a:endParaRPr b="0" i="0" sz="2400" u="none" cap="none" strike="noStrike">
              <a:solidFill>
                <a:srgbClr val="FFFFFF"/>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venir"/>
              <a:ea typeface="Avenir"/>
              <a:cs typeface="Avenir"/>
              <a:sym typeface="Avenir"/>
            </a:endParaRPr>
          </a:p>
        </p:txBody>
      </p:sp>
      <p:pic>
        <p:nvPicPr>
          <p:cNvPr id="237" name="Google Shape;237;p41"/>
          <p:cNvPicPr preferRelativeResize="0"/>
          <p:nvPr/>
        </p:nvPicPr>
        <p:blipFill rotWithShape="1">
          <a:blip r:embed="rId4">
            <a:alphaModFix/>
          </a:blip>
          <a:srcRect b="0" l="0" r="0" t="0"/>
          <a:stretch/>
        </p:blipFill>
        <p:spPr>
          <a:xfrm>
            <a:off x="142150" y="144183"/>
            <a:ext cx="591350" cy="790934"/>
          </a:xfrm>
          <a:prstGeom prst="rect">
            <a:avLst/>
          </a:prstGeom>
          <a:noFill/>
          <a:ln>
            <a:noFill/>
          </a:ln>
        </p:spPr>
      </p:pic>
      <p:pic>
        <p:nvPicPr>
          <p:cNvPr descr="A close up of a logo&#10;&#10;Description automatically generated" id="238" name="Google Shape;238;p41"/>
          <p:cNvPicPr preferRelativeResize="0"/>
          <p:nvPr/>
        </p:nvPicPr>
        <p:blipFill rotWithShape="1">
          <a:blip r:embed="rId5">
            <a:alphaModFix/>
          </a:blip>
          <a:srcRect b="35915" l="1414" r="81917" t="38035"/>
          <a:stretch/>
        </p:blipFill>
        <p:spPr>
          <a:xfrm>
            <a:off x="798150" y="1457734"/>
            <a:ext cx="1047009" cy="1032011"/>
          </a:xfrm>
          <a:prstGeom prst="rect">
            <a:avLst/>
          </a:prstGeom>
          <a:noFill/>
          <a:ln>
            <a:noFill/>
          </a:ln>
        </p:spPr>
      </p:pic>
      <p:pic>
        <p:nvPicPr>
          <p:cNvPr descr="A close up of a logo&#10;&#10;Description automatically generated" id="239" name="Google Shape;239;p41"/>
          <p:cNvPicPr preferRelativeResize="0"/>
          <p:nvPr/>
        </p:nvPicPr>
        <p:blipFill rotWithShape="1">
          <a:blip r:embed="rId5">
            <a:alphaModFix/>
          </a:blip>
          <a:srcRect b="34819" l="20101" r="63232" t="37919"/>
          <a:stretch/>
        </p:blipFill>
        <p:spPr>
          <a:xfrm>
            <a:off x="2903139" y="1424341"/>
            <a:ext cx="1061899" cy="1095360"/>
          </a:xfrm>
          <a:prstGeom prst="rect">
            <a:avLst/>
          </a:prstGeom>
          <a:noFill/>
          <a:ln>
            <a:noFill/>
          </a:ln>
        </p:spPr>
      </p:pic>
      <p:pic>
        <p:nvPicPr>
          <p:cNvPr descr="A close up of a logo&#10;&#10;Description automatically generated" id="240" name="Google Shape;240;p41"/>
          <p:cNvPicPr preferRelativeResize="0"/>
          <p:nvPr/>
        </p:nvPicPr>
        <p:blipFill rotWithShape="1">
          <a:blip r:embed="rId5">
            <a:alphaModFix/>
          </a:blip>
          <a:srcRect b="34904" l="38657" r="44676" t="37835"/>
          <a:stretch/>
        </p:blipFill>
        <p:spPr>
          <a:xfrm>
            <a:off x="4991985" y="1415385"/>
            <a:ext cx="1070582" cy="1104316"/>
          </a:xfrm>
          <a:prstGeom prst="rect">
            <a:avLst/>
          </a:prstGeom>
          <a:noFill/>
          <a:ln>
            <a:noFill/>
          </a:ln>
        </p:spPr>
      </p:pic>
      <p:pic>
        <p:nvPicPr>
          <p:cNvPr descr="A close up of a logo&#10;&#10;Description automatically generated" id="241" name="Google Shape;241;p41"/>
          <p:cNvPicPr preferRelativeResize="0"/>
          <p:nvPr/>
        </p:nvPicPr>
        <p:blipFill rotWithShape="1">
          <a:blip r:embed="rId5">
            <a:alphaModFix/>
          </a:blip>
          <a:srcRect b="34894" l="57071" r="26259" t="37845"/>
          <a:stretch/>
        </p:blipFill>
        <p:spPr>
          <a:xfrm>
            <a:off x="7283936" y="1437287"/>
            <a:ext cx="1028114" cy="106051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2"/>
          <p:cNvPicPr preferRelativeResize="0"/>
          <p:nvPr/>
        </p:nvPicPr>
        <p:blipFill rotWithShape="1">
          <a:blip r:embed="rId3">
            <a:alphaModFix/>
          </a:blip>
          <a:srcRect b="0" l="0" r="0" t="0"/>
          <a:stretch/>
        </p:blipFill>
        <p:spPr>
          <a:xfrm>
            <a:off x="0" y="0"/>
            <a:ext cx="9143998" cy="2757200"/>
          </a:xfrm>
          <a:prstGeom prst="rect">
            <a:avLst/>
          </a:prstGeom>
          <a:noFill/>
          <a:ln>
            <a:noFill/>
          </a:ln>
        </p:spPr>
      </p:pic>
      <p:pic>
        <p:nvPicPr>
          <p:cNvPr id="247" name="Google Shape;247;p42"/>
          <p:cNvPicPr preferRelativeResize="0"/>
          <p:nvPr/>
        </p:nvPicPr>
        <p:blipFill rotWithShape="1">
          <a:blip r:embed="rId4">
            <a:alphaModFix/>
          </a:blip>
          <a:srcRect b="0" l="0" r="0" t="0"/>
          <a:stretch/>
        </p:blipFill>
        <p:spPr>
          <a:xfrm>
            <a:off x="7847875" y="3110075"/>
            <a:ext cx="419825" cy="457700"/>
          </a:xfrm>
          <a:prstGeom prst="rect">
            <a:avLst/>
          </a:prstGeom>
          <a:noFill/>
          <a:ln>
            <a:noFill/>
          </a:ln>
        </p:spPr>
      </p:pic>
      <p:pic>
        <p:nvPicPr>
          <p:cNvPr id="248" name="Google Shape;248;p42"/>
          <p:cNvPicPr preferRelativeResize="0"/>
          <p:nvPr/>
        </p:nvPicPr>
        <p:blipFill rotWithShape="1">
          <a:blip r:embed="rId5">
            <a:alphaModFix/>
          </a:blip>
          <a:srcRect b="0" l="0" r="0" t="0"/>
          <a:stretch/>
        </p:blipFill>
        <p:spPr>
          <a:xfrm>
            <a:off x="704850" y="1231612"/>
            <a:ext cx="7734298" cy="2442601"/>
          </a:xfrm>
          <a:prstGeom prst="rect">
            <a:avLst/>
          </a:prstGeom>
          <a:noFill/>
          <a:ln>
            <a:noFill/>
          </a:ln>
        </p:spPr>
      </p:pic>
      <p:pic>
        <p:nvPicPr>
          <p:cNvPr id="249" name="Google Shape;249;p42"/>
          <p:cNvPicPr preferRelativeResize="0"/>
          <p:nvPr/>
        </p:nvPicPr>
        <p:blipFill rotWithShape="1">
          <a:blip r:embed="rId6">
            <a:alphaModFix/>
          </a:blip>
          <a:srcRect b="0" l="0" r="0" t="0"/>
          <a:stretch/>
        </p:blipFill>
        <p:spPr>
          <a:xfrm>
            <a:off x="1827324" y="1795761"/>
            <a:ext cx="1314309" cy="1314314"/>
          </a:xfrm>
          <a:prstGeom prst="rect">
            <a:avLst/>
          </a:prstGeom>
          <a:noFill/>
          <a:ln>
            <a:noFill/>
          </a:ln>
        </p:spPr>
      </p:pic>
      <p:pic>
        <p:nvPicPr>
          <p:cNvPr id="250" name="Google Shape;250;p42"/>
          <p:cNvPicPr preferRelativeResize="0"/>
          <p:nvPr/>
        </p:nvPicPr>
        <p:blipFill rotWithShape="1">
          <a:blip r:embed="rId7">
            <a:alphaModFix/>
          </a:blip>
          <a:srcRect b="0" l="0" r="0" t="0"/>
          <a:stretch/>
        </p:blipFill>
        <p:spPr>
          <a:xfrm>
            <a:off x="3218992" y="1795761"/>
            <a:ext cx="1314309" cy="1314314"/>
          </a:xfrm>
          <a:prstGeom prst="rect">
            <a:avLst/>
          </a:prstGeom>
          <a:noFill/>
          <a:ln>
            <a:noFill/>
          </a:ln>
        </p:spPr>
      </p:pic>
      <p:pic>
        <p:nvPicPr>
          <p:cNvPr id="251" name="Google Shape;251;p42"/>
          <p:cNvPicPr preferRelativeResize="0"/>
          <p:nvPr/>
        </p:nvPicPr>
        <p:blipFill rotWithShape="1">
          <a:blip r:embed="rId8">
            <a:alphaModFix/>
          </a:blip>
          <a:srcRect b="0" l="0" r="0" t="0"/>
          <a:stretch/>
        </p:blipFill>
        <p:spPr>
          <a:xfrm>
            <a:off x="4610684" y="1795750"/>
            <a:ext cx="1314309" cy="1314314"/>
          </a:xfrm>
          <a:prstGeom prst="rect">
            <a:avLst/>
          </a:prstGeom>
          <a:noFill/>
          <a:ln>
            <a:noFill/>
          </a:ln>
        </p:spPr>
      </p:pic>
      <p:pic>
        <p:nvPicPr>
          <p:cNvPr id="252" name="Google Shape;252;p42"/>
          <p:cNvPicPr preferRelativeResize="0"/>
          <p:nvPr/>
        </p:nvPicPr>
        <p:blipFill rotWithShape="1">
          <a:blip r:embed="rId9">
            <a:alphaModFix/>
          </a:blip>
          <a:srcRect b="0" l="0" r="0" t="0"/>
          <a:stretch/>
        </p:blipFill>
        <p:spPr>
          <a:xfrm>
            <a:off x="6002365" y="1795750"/>
            <a:ext cx="1314309" cy="1314314"/>
          </a:xfrm>
          <a:prstGeom prst="rect">
            <a:avLst/>
          </a:prstGeom>
          <a:noFill/>
          <a:ln>
            <a:noFill/>
          </a:ln>
        </p:spPr>
      </p:pic>
      <p:sp>
        <p:nvSpPr>
          <p:cNvPr id="253" name="Google Shape;253;p42"/>
          <p:cNvSpPr txBox="1"/>
          <p:nvPr/>
        </p:nvSpPr>
        <p:spPr>
          <a:xfrm>
            <a:off x="5810700" y="3377275"/>
            <a:ext cx="3219000" cy="161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E61E83"/>
                </a:solidFill>
                <a:latin typeface="Gill Sans"/>
                <a:ea typeface="Gill Sans"/>
                <a:cs typeface="Gill Sans"/>
                <a:sym typeface="Gill Sans"/>
              </a:rPr>
              <a:t>WHERE WILL IT TAKE ME?</a:t>
            </a:r>
            <a:endParaRPr b="0" i="0" sz="1400" u="none" cap="none" strike="noStrike">
              <a:solidFill>
                <a:srgbClr val="E61E83"/>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E61E83"/>
              </a:solidFill>
              <a:latin typeface="Gill Sans"/>
              <a:ea typeface="Gill Sans"/>
              <a:cs typeface="Gill Sans"/>
              <a:sym typeface="Gill Sans"/>
            </a:endParaRPr>
          </a:p>
          <a:p>
            <a:pPr indent="-159849" lvl="0" marL="269999" marR="0" rtl="0" algn="l">
              <a:lnSpc>
                <a:spcPct val="100000"/>
              </a:lnSpc>
              <a:spcBef>
                <a:spcPts val="0"/>
              </a:spcBef>
              <a:spcAft>
                <a:spcPts val="0"/>
              </a:spcAft>
              <a:buClr>
                <a:srgbClr val="434343"/>
              </a:buClr>
              <a:buSzPts val="1100"/>
              <a:buFont typeface="Avenir"/>
              <a:buChar char="●"/>
            </a:pPr>
            <a:r>
              <a:rPr b="0" i="0" lang="en-GB" sz="1100" u="none" cap="none" strike="noStrike">
                <a:solidFill>
                  <a:srgbClr val="434343"/>
                </a:solidFill>
                <a:latin typeface="Avenir"/>
                <a:ea typeface="Avenir"/>
                <a:cs typeface="Avenir"/>
                <a:sym typeface="Avenir"/>
              </a:rPr>
              <a:t>Enroll for further study</a:t>
            </a:r>
            <a:endParaRPr b="0" i="0" sz="1100" u="none" cap="none" strike="noStrike">
              <a:solidFill>
                <a:srgbClr val="434343"/>
              </a:solidFill>
              <a:latin typeface="Avenir"/>
              <a:ea typeface="Avenir"/>
              <a:cs typeface="Avenir"/>
              <a:sym typeface="Avenir"/>
            </a:endParaRPr>
          </a:p>
          <a:p>
            <a:pPr indent="-159849" lvl="0" marL="269999" marR="0" rtl="0" algn="l">
              <a:lnSpc>
                <a:spcPct val="100000"/>
              </a:lnSpc>
              <a:spcBef>
                <a:spcPts val="0"/>
              </a:spcBef>
              <a:spcAft>
                <a:spcPts val="0"/>
              </a:spcAft>
              <a:buClr>
                <a:srgbClr val="434343"/>
              </a:buClr>
              <a:buSzPts val="1100"/>
              <a:buFont typeface="Avenir"/>
              <a:buChar char="●"/>
            </a:pPr>
            <a:r>
              <a:rPr b="0" i="0" lang="en-GB" sz="1100" u="none" cap="none" strike="noStrike">
                <a:solidFill>
                  <a:srgbClr val="434343"/>
                </a:solidFill>
                <a:latin typeface="Avenir"/>
                <a:ea typeface="Avenir"/>
                <a:cs typeface="Avenir"/>
                <a:sym typeface="Avenir"/>
              </a:rPr>
              <a:t>Get a job</a:t>
            </a:r>
            <a:endParaRPr b="0" i="0" sz="1100" u="none" cap="none" strike="noStrike">
              <a:solidFill>
                <a:srgbClr val="434343"/>
              </a:solidFill>
              <a:latin typeface="Avenir"/>
              <a:ea typeface="Avenir"/>
              <a:cs typeface="Avenir"/>
              <a:sym typeface="Avenir"/>
            </a:endParaRPr>
          </a:p>
          <a:p>
            <a:pPr indent="-159849" lvl="0" marL="269999" marR="0" rtl="0" algn="l">
              <a:lnSpc>
                <a:spcPct val="100000"/>
              </a:lnSpc>
              <a:spcBef>
                <a:spcPts val="0"/>
              </a:spcBef>
              <a:spcAft>
                <a:spcPts val="0"/>
              </a:spcAft>
              <a:buClr>
                <a:srgbClr val="434343"/>
              </a:buClr>
              <a:buSzPts val="1100"/>
              <a:buFont typeface="Avenir"/>
              <a:buChar char="●"/>
            </a:pPr>
            <a:r>
              <a:rPr b="0" i="0" lang="en-GB" sz="1100" u="none" cap="none" strike="noStrike">
                <a:solidFill>
                  <a:srgbClr val="434343"/>
                </a:solidFill>
                <a:latin typeface="Avenir"/>
                <a:ea typeface="Avenir"/>
                <a:cs typeface="Avenir"/>
                <a:sym typeface="Avenir"/>
              </a:rPr>
              <a:t>Contribute to your local area</a:t>
            </a:r>
            <a:endParaRPr b="0" i="0" sz="1100" u="none" cap="none" strike="noStrike">
              <a:solidFill>
                <a:srgbClr val="434343"/>
              </a:solidFill>
              <a:latin typeface="Avenir"/>
              <a:ea typeface="Avenir"/>
              <a:cs typeface="Avenir"/>
              <a:sym typeface="Avenir"/>
            </a:endParaRPr>
          </a:p>
          <a:p>
            <a:pPr indent="-159849" lvl="0" marL="269999" marR="0" rtl="0" algn="l">
              <a:lnSpc>
                <a:spcPct val="100000"/>
              </a:lnSpc>
              <a:spcBef>
                <a:spcPts val="0"/>
              </a:spcBef>
              <a:spcAft>
                <a:spcPts val="0"/>
              </a:spcAft>
              <a:buClr>
                <a:srgbClr val="434343"/>
              </a:buClr>
              <a:buSzPts val="1100"/>
              <a:buFont typeface="Avenir"/>
              <a:buChar char="●"/>
            </a:pPr>
            <a:r>
              <a:rPr b="0" i="0" lang="en-GB" sz="1100" u="none" cap="none" strike="noStrike">
                <a:solidFill>
                  <a:srgbClr val="434343"/>
                </a:solidFill>
                <a:latin typeface="Avenir"/>
                <a:ea typeface="Avenir"/>
                <a:cs typeface="Avenir"/>
                <a:sym typeface="Avenir"/>
              </a:rPr>
              <a:t>Work for yourself</a:t>
            </a:r>
            <a:endParaRPr b="0" i="0" sz="1100" u="none" cap="none" strike="noStrike">
              <a:solidFill>
                <a:srgbClr val="434343"/>
              </a:solidFill>
              <a:latin typeface="Avenir"/>
              <a:ea typeface="Avenir"/>
              <a:cs typeface="Avenir"/>
              <a:sym typeface="Avenir"/>
            </a:endParaRPr>
          </a:p>
        </p:txBody>
      </p:sp>
      <p:sp>
        <p:nvSpPr>
          <p:cNvPr id="254" name="Google Shape;254;p42"/>
          <p:cNvSpPr txBox="1"/>
          <p:nvPr/>
        </p:nvSpPr>
        <p:spPr>
          <a:xfrm>
            <a:off x="3214926" y="3377275"/>
            <a:ext cx="2483400" cy="145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B0C14B"/>
                </a:solidFill>
                <a:latin typeface="Gill Sans"/>
                <a:ea typeface="Gill Sans"/>
                <a:cs typeface="Gill Sans"/>
                <a:sym typeface="Gill Sans"/>
              </a:rPr>
              <a:t>HOW CAN I DO IT?</a:t>
            </a:r>
            <a:endParaRPr b="0" i="0" sz="1400" u="none" cap="none" strike="noStrike">
              <a:solidFill>
                <a:srgbClr val="B0C14B"/>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0C14B"/>
              </a:solidFill>
              <a:latin typeface="Gill Sans"/>
              <a:ea typeface="Gill Sans"/>
              <a:cs typeface="Gill Sans"/>
              <a:sym typeface="Gill Sans"/>
            </a:endParaRPr>
          </a:p>
          <a:p>
            <a:pPr indent="-159849" lvl="0" marL="269999" marR="0" rtl="0" algn="l">
              <a:lnSpc>
                <a:spcPct val="100000"/>
              </a:lnSpc>
              <a:spcBef>
                <a:spcPts val="0"/>
              </a:spcBef>
              <a:spcAft>
                <a:spcPts val="0"/>
              </a:spcAft>
              <a:buClr>
                <a:srgbClr val="434343"/>
              </a:buClr>
              <a:buSzPts val="1100"/>
              <a:buFont typeface="Avenir"/>
              <a:buChar char="●"/>
            </a:pPr>
            <a:r>
              <a:rPr b="0" i="0" lang="en-GB" sz="1100" u="none" cap="none" strike="noStrike">
                <a:solidFill>
                  <a:srgbClr val="434343"/>
                </a:solidFill>
                <a:latin typeface="Avenir"/>
                <a:ea typeface="Avenir"/>
                <a:cs typeface="Avenir"/>
                <a:sym typeface="Avenir"/>
              </a:rPr>
              <a:t>Find out what interests you</a:t>
            </a:r>
            <a:endParaRPr b="0" i="0" sz="1100" u="none" cap="none" strike="noStrike">
              <a:solidFill>
                <a:srgbClr val="434343"/>
              </a:solidFill>
              <a:latin typeface="Avenir"/>
              <a:ea typeface="Avenir"/>
              <a:cs typeface="Avenir"/>
              <a:sym typeface="Avenir"/>
            </a:endParaRPr>
          </a:p>
          <a:p>
            <a:pPr indent="-159849" lvl="0" marL="269999" marR="0" rtl="0" algn="l">
              <a:lnSpc>
                <a:spcPct val="100000"/>
              </a:lnSpc>
              <a:spcBef>
                <a:spcPts val="0"/>
              </a:spcBef>
              <a:spcAft>
                <a:spcPts val="0"/>
              </a:spcAft>
              <a:buClr>
                <a:srgbClr val="434343"/>
              </a:buClr>
              <a:buSzPts val="1100"/>
              <a:buFont typeface="Avenir"/>
              <a:buChar char="●"/>
            </a:pPr>
            <a:r>
              <a:rPr b="0" i="0" lang="en-GB" sz="1100" u="none" cap="none" strike="noStrike">
                <a:solidFill>
                  <a:srgbClr val="434343"/>
                </a:solidFill>
                <a:latin typeface="Avenir"/>
                <a:ea typeface="Avenir"/>
                <a:cs typeface="Avenir"/>
                <a:sym typeface="Avenir"/>
              </a:rPr>
              <a:t>Learn about something</a:t>
            </a:r>
            <a:endParaRPr b="0" i="0" sz="1100" u="none" cap="none" strike="noStrike">
              <a:solidFill>
                <a:srgbClr val="434343"/>
              </a:solidFill>
              <a:latin typeface="Avenir"/>
              <a:ea typeface="Avenir"/>
              <a:cs typeface="Avenir"/>
              <a:sym typeface="Avenir"/>
            </a:endParaRPr>
          </a:p>
          <a:p>
            <a:pPr indent="-159849" lvl="0" marL="269999" marR="0" rtl="0" algn="l">
              <a:lnSpc>
                <a:spcPct val="100000"/>
              </a:lnSpc>
              <a:spcBef>
                <a:spcPts val="0"/>
              </a:spcBef>
              <a:spcAft>
                <a:spcPts val="0"/>
              </a:spcAft>
              <a:buClr>
                <a:srgbClr val="434343"/>
              </a:buClr>
              <a:buSzPts val="1100"/>
              <a:buFont typeface="Avenir"/>
              <a:buChar char="●"/>
            </a:pPr>
            <a:r>
              <a:rPr b="0" i="0" lang="en-GB" sz="1100" u="none" cap="none" strike="noStrike">
                <a:solidFill>
                  <a:srgbClr val="434343"/>
                </a:solidFill>
                <a:latin typeface="Avenir"/>
                <a:ea typeface="Avenir"/>
                <a:cs typeface="Avenir"/>
                <a:sym typeface="Avenir"/>
              </a:rPr>
              <a:t>Show other people what you can do</a:t>
            </a:r>
            <a:endParaRPr b="0" i="0" sz="1100" u="none" cap="none" strike="noStrike">
              <a:solidFill>
                <a:srgbClr val="434343"/>
              </a:solidFill>
              <a:latin typeface="Avenir"/>
              <a:ea typeface="Avenir"/>
              <a:cs typeface="Avenir"/>
              <a:sym typeface="Avenir"/>
            </a:endParaRPr>
          </a:p>
          <a:p>
            <a:pPr indent="-159849" lvl="0" marL="269999" marR="0" rtl="0" algn="l">
              <a:lnSpc>
                <a:spcPct val="100000"/>
              </a:lnSpc>
              <a:spcBef>
                <a:spcPts val="0"/>
              </a:spcBef>
              <a:spcAft>
                <a:spcPts val="0"/>
              </a:spcAft>
              <a:buClr>
                <a:srgbClr val="434343"/>
              </a:buClr>
              <a:buSzPts val="1100"/>
              <a:buFont typeface="Avenir"/>
              <a:buChar char="●"/>
            </a:pPr>
            <a:r>
              <a:rPr b="0" i="0" lang="en-GB" sz="1100" u="none" cap="none" strike="noStrike">
                <a:solidFill>
                  <a:srgbClr val="434343"/>
                </a:solidFill>
                <a:latin typeface="Avenir"/>
                <a:ea typeface="Avenir"/>
                <a:cs typeface="Avenir"/>
                <a:sym typeface="Avenir"/>
              </a:rPr>
              <a:t>Inspire and influence others</a:t>
            </a:r>
            <a:endParaRPr b="0" i="0" sz="1100" u="none" cap="none" strike="noStrike">
              <a:solidFill>
                <a:srgbClr val="434343"/>
              </a:solidFill>
              <a:latin typeface="Avenir"/>
              <a:ea typeface="Avenir"/>
              <a:cs typeface="Avenir"/>
              <a:sym typeface="Avenir"/>
            </a:endParaRPr>
          </a:p>
        </p:txBody>
      </p:sp>
      <p:sp>
        <p:nvSpPr>
          <p:cNvPr id="255" name="Google Shape;255;p42"/>
          <p:cNvSpPr txBox="1"/>
          <p:nvPr/>
        </p:nvSpPr>
        <p:spPr>
          <a:xfrm>
            <a:off x="935500" y="251050"/>
            <a:ext cx="7547700" cy="57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Gill Sans"/>
                <a:ea typeface="Gill Sans"/>
                <a:cs typeface="Gill Sans"/>
                <a:sym typeface="Gill Sans"/>
              </a:rPr>
              <a:t>HELPING PEOPLE &amp; PLACES TELL THE STORY OF THEIR LEARNING</a:t>
            </a:r>
            <a:endParaRPr b="0" i="0" sz="1800" u="none" cap="none" strike="noStrike">
              <a:solidFill>
                <a:srgbClr val="FFFFFF"/>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venir"/>
                <a:ea typeface="Avenir"/>
                <a:cs typeface="Avenir"/>
                <a:sym typeface="Avenir"/>
              </a:rPr>
              <a:t>How the badging standard works for people</a:t>
            </a:r>
            <a:endParaRPr b="0" i="0" sz="1400" u="none" cap="none" strike="noStrike">
              <a:solidFill>
                <a:srgbClr val="FFFFFF"/>
              </a:solidFill>
              <a:latin typeface="Avenir"/>
              <a:ea typeface="Avenir"/>
              <a:cs typeface="Avenir"/>
              <a:sym typeface="Avenir"/>
            </a:endParaRPr>
          </a:p>
        </p:txBody>
      </p:sp>
      <p:sp>
        <p:nvSpPr>
          <p:cNvPr id="256" name="Google Shape;256;p42"/>
          <p:cNvSpPr txBox="1"/>
          <p:nvPr/>
        </p:nvSpPr>
        <p:spPr>
          <a:xfrm>
            <a:off x="446875" y="3377275"/>
            <a:ext cx="2545800" cy="145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3976C3"/>
                </a:solidFill>
                <a:latin typeface="Gill Sans"/>
                <a:ea typeface="Gill Sans"/>
                <a:cs typeface="Gill Sans"/>
                <a:sym typeface="Gill Sans"/>
              </a:rPr>
              <a:t>WHAT CAN I DO?</a:t>
            </a:r>
            <a:endParaRPr b="0" i="0" sz="1400" u="none" cap="none" strike="noStrike">
              <a:solidFill>
                <a:srgbClr val="3976C3"/>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600"/>
              <a:buFont typeface="Arial"/>
              <a:buNone/>
            </a:pPr>
            <a:r>
              <a:t/>
            </a:r>
            <a:endParaRPr b="1" i="0" sz="600" u="none" cap="none" strike="noStrike">
              <a:solidFill>
                <a:srgbClr val="3976C3"/>
              </a:solidFill>
              <a:latin typeface="Gill Sans"/>
              <a:ea typeface="Gill Sans"/>
              <a:cs typeface="Gill Sans"/>
              <a:sym typeface="Gill Sans"/>
            </a:endParaRPr>
          </a:p>
          <a:p>
            <a:pPr indent="-159851" lvl="0" marL="360000" marR="0" rtl="0" algn="l">
              <a:lnSpc>
                <a:spcPct val="100000"/>
              </a:lnSpc>
              <a:spcBef>
                <a:spcPts val="0"/>
              </a:spcBef>
              <a:spcAft>
                <a:spcPts val="0"/>
              </a:spcAft>
              <a:buClr>
                <a:srgbClr val="434343"/>
              </a:buClr>
              <a:buSzPts val="1100"/>
              <a:buFont typeface="Avenir"/>
              <a:buChar char="●"/>
            </a:pPr>
            <a:r>
              <a:rPr b="0" i="0" lang="en-GB" sz="1100" u="none" cap="none" strike="noStrike">
                <a:solidFill>
                  <a:srgbClr val="434343"/>
                </a:solidFill>
                <a:latin typeface="Avenir"/>
                <a:ea typeface="Avenir"/>
                <a:cs typeface="Avenir"/>
                <a:sym typeface="Avenir"/>
              </a:rPr>
              <a:t>Get involved in local activities</a:t>
            </a:r>
            <a:endParaRPr b="0" i="0" sz="1100" u="none" cap="none" strike="noStrike">
              <a:solidFill>
                <a:srgbClr val="434343"/>
              </a:solidFill>
              <a:latin typeface="Avenir"/>
              <a:ea typeface="Avenir"/>
              <a:cs typeface="Avenir"/>
              <a:sym typeface="Avenir"/>
            </a:endParaRPr>
          </a:p>
          <a:p>
            <a:pPr indent="-159851" lvl="0" marL="360000" marR="0" rtl="0" algn="l">
              <a:lnSpc>
                <a:spcPct val="100000"/>
              </a:lnSpc>
              <a:spcBef>
                <a:spcPts val="0"/>
              </a:spcBef>
              <a:spcAft>
                <a:spcPts val="0"/>
              </a:spcAft>
              <a:buClr>
                <a:srgbClr val="434343"/>
              </a:buClr>
              <a:buSzPts val="1100"/>
              <a:buFont typeface="Avenir"/>
              <a:buChar char="●"/>
            </a:pPr>
            <a:r>
              <a:rPr b="0" i="0" lang="en-GB" sz="1100" u="none" cap="none" strike="noStrike">
                <a:solidFill>
                  <a:srgbClr val="434343"/>
                </a:solidFill>
                <a:latin typeface="Avenir"/>
                <a:ea typeface="Avenir"/>
                <a:cs typeface="Avenir"/>
                <a:sym typeface="Avenir"/>
              </a:rPr>
              <a:t>Discover opportunities to study or work in different industries</a:t>
            </a:r>
            <a:endParaRPr b="0" i="0" sz="1100" u="none" cap="none" strike="noStrike">
              <a:solidFill>
                <a:srgbClr val="434343"/>
              </a:solidFill>
              <a:latin typeface="Avenir"/>
              <a:ea typeface="Avenir"/>
              <a:cs typeface="Avenir"/>
              <a:sym typeface="Avenir"/>
            </a:endParaRPr>
          </a:p>
          <a:p>
            <a:pPr indent="-159851" lvl="0" marL="360000" marR="0" rtl="0" algn="l">
              <a:lnSpc>
                <a:spcPct val="100000"/>
              </a:lnSpc>
              <a:spcBef>
                <a:spcPts val="0"/>
              </a:spcBef>
              <a:spcAft>
                <a:spcPts val="0"/>
              </a:spcAft>
              <a:buClr>
                <a:srgbClr val="434343"/>
              </a:buClr>
              <a:buSzPts val="1100"/>
              <a:buFont typeface="Avenir"/>
              <a:buChar char="●"/>
            </a:pPr>
            <a:r>
              <a:rPr b="0" i="0" lang="en-GB" sz="1100" u="none" cap="none" strike="noStrike">
                <a:solidFill>
                  <a:srgbClr val="434343"/>
                </a:solidFill>
                <a:latin typeface="Avenir"/>
                <a:ea typeface="Avenir"/>
                <a:cs typeface="Avenir"/>
                <a:sym typeface="Avenir"/>
              </a:rPr>
              <a:t>Feel better and stay well</a:t>
            </a:r>
            <a:endParaRPr b="0" i="0" sz="1100" u="none" cap="none" strike="noStrike">
              <a:solidFill>
                <a:srgbClr val="434343"/>
              </a:solidFill>
              <a:latin typeface="Avenir"/>
              <a:ea typeface="Avenir"/>
              <a:cs typeface="Avenir"/>
              <a:sym typeface="Avenir"/>
            </a:endParaRPr>
          </a:p>
        </p:txBody>
      </p:sp>
      <p:pic>
        <p:nvPicPr>
          <p:cNvPr id="257" name="Google Shape;257;p42"/>
          <p:cNvPicPr preferRelativeResize="0"/>
          <p:nvPr/>
        </p:nvPicPr>
        <p:blipFill rotWithShape="1">
          <a:blip r:embed="rId10">
            <a:alphaModFix/>
          </a:blip>
          <a:srcRect b="0" l="0" r="0" t="0"/>
          <a:stretch/>
        </p:blipFill>
        <p:spPr>
          <a:xfrm>
            <a:off x="142150" y="144183"/>
            <a:ext cx="591350" cy="790934"/>
          </a:xfrm>
          <a:prstGeom prst="rect">
            <a:avLst/>
          </a:prstGeom>
          <a:noFill/>
          <a:ln>
            <a:noFill/>
          </a:ln>
        </p:spPr>
      </p:pic>
      <p:pic>
        <p:nvPicPr>
          <p:cNvPr id="258" name="Google Shape;258;p42"/>
          <p:cNvPicPr preferRelativeResize="0"/>
          <p:nvPr/>
        </p:nvPicPr>
        <p:blipFill rotWithShape="1">
          <a:blip r:embed="rId11">
            <a:alphaModFix/>
          </a:blip>
          <a:srcRect b="0" l="0" r="0" t="0"/>
          <a:stretch/>
        </p:blipFill>
        <p:spPr>
          <a:xfrm>
            <a:off x="6002363" y="1808284"/>
            <a:ext cx="1314325" cy="1314356"/>
          </a:xfrm>
          <a:prstGeom prst="rect">
            <a:avLst/>
          </a:prstGeom>
          <a:noFill/>
          <a:ln>
            <a:noFill/>
          </a:ln>
        </p:spPr>
      </p:pic>
      <p:pic>
        <p:nvPicPr>
          <p:cNvPr id="259" name="Google Shape;259;p42"/>
          <p:cNvPicPr preferRelativeResize="0"/>
          <p:nvPr/>
        </p:nvPicPr>
        <p:blipFill rotWithShape="1">
          <a:blip r:embed="rId12">
            <a:alphaModFix/>
          </a:blip>
          <a:srcRect b="0" l="0" r="0" t="0"/>
          <a:stretch/>
        </p:blipFill>
        <p:spPr>
          <a:xfrm>
            <a:off x="4610675" y="1784468"/>
            <a:ext cx="1314325" cy="13143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3"/>
          <p:cNvPicPr preferRelativeResize="0"/>
          <p:nvPr/>
        </p:nvPicPr>
        <p:blipFill rotWithShape="1">
          <a:blip r:embed="rId3">
            <a:alphaModFix/>
          </a:blip>
          <a:srcRect b="0" l="0" r="0" t="0"/>
          <a:stretch/>
        </p:blipFill>
        <p:spPr>
          <a:xfrm>
            <a:off x="0" y="0"/>
            <a:ext cx="9143998" cy="2757200"/>
          </a:xfrm>
          <a:prstGeom prst="rect">
            <a:avLst/>
          </a:prstGeom>
          <a:noFill/>
          <a:ln>
            <a:noFill/>
          </a:ln>
        </p:spPr>
      </p:pic>
      <p:pic>
        <p:nvPicPr>
          <p:cNvPr id="265" name="Google Shape;265;p43"/>
          <p:cNvPicPr preferRelativeResize="0"/>
          <p:nvPr/>
        </p:nvPicPr>
        <p:blipFill rotWithShape="1">
          <a:blip r:embed="rId4">
            <a:alphaModFix/>
          </a:blip>
          <a:srcRect b="0" l="0" r="0" t="0"/>
          <a:stretch/>
        </p:blipFill>
        <p:spPr>
          <a:xfrm>
            <a:off x="7847875" y="3110075"/>
            <a:ext cx="419825" cy="457700"/>
          </a:xfrm>
          <a:prstGeom prst="rect">
            <a:avLst/>
          </a:prstGeom>
          <a:noFill/>
          <a:ln>
            <a:noFill/>
          </a:ln>
        </p:spPr>
      </p:pic>
      <p:pic>
        <p:nvPicPr>
          <p:cNvPr id="266" name="Google Shape;266;p43"/>
          <p:cNvPicPr preferRelativeResize="0"/>
          <p:nvPr/>
        </p:nvPicPr>
        <p:blipFill rotWithShape="1">
          <a:blip r:embed="rId5">
            <a:alphaModFix/>
          </a:blip>
          <a:srcRect b="0" l="0" r="0" t="0"/>
          <a:stretch/>
        </p:blipFill>
        <p:spPr>
          <a:xfrm>
            <a:off x="704850" y="1231612"/>
            <a:ext cx="7734298" cy="2442601"/>
          </a:xfrm>
          <a:prstGeom prst="rect">
            <a:avLst/>
          </a:prstGeom>
          <a:noFill/>
          <a:ln>
            <a:noFill/>
          </a:ln>
        </p:spPr>
      </p:pic>
      <p:pic>
        <p:nvPicPr>
          <p:cNvPr id="267" name="Google Shape;267;p43"/>
          <p:cNvPicPr preferRelativeResize="0"/>
          <p:nvPr/>
        </p:nvPicPr>
        <p:blipFill rotWithShape="1">
          <a:blip r:embed="rId6">
            <a:alphaModFix/>
          </a:blip>
          <a:srcRect b="0" l="0" r="0" t="0"/>
          <a:stretch/>
        </p:blipFill>
        <p:spPr>
          <a:xfrm>
            <a:off x="1827324" y="1795761"/>
            <a:ext cx="1314309" cy="1314314"/>
          </a:xfrm>
          <a:prstGeom prst="rect">
            <a:avLst/>
          </a:prstGeom>
          <a:noFill/>
          <a:ln>
            <a:noFill/>
          </a:ln>
        </p:spPr>
      </p:pic>
      <p:pic>
        <p:nvPicPr>
          <p:cNvPr id="268" name="Google Shape;268;p43"/>
          <p:cNvPicPr preferRelativeResize="0"/>
          <p:nvPr/>
        </p:nvPicPr>
        <p:blipFill rotWithShape="1">
          <a:blip r:embed="rId7">
            <a:alphaModFix/>
          </a:blip>
          <a:srcRect b="0" l="0" r="0" t="0"/>
          <a:stretch/>
        </p:blipFill>
        <p:spPr>
          <a:xfrm>
            <a:off x="3218992" y="1795761"/>
            <a:ext cx="1314309" cy="1314314"/>
          </a:xfrm>
          <a:prstGeom prst="rect">
            <a:avLst/>
          </a:prstGeom>
          <a:noFill/>
          <a:ln>
            <a:noFill/>
          </a:ln>
        </p:spPr>
      </p:pic>
      <p:pic>
        <p:nvPicPr>
          <p:cNvPr id="269" name="Google Shape;269;p43"/>
          <p:cNvPicPr preferRelativeResize="0"/>
          <p:nvPr/>
        </p:nvPicPr>
        <p:blipFill rotWithShape="1">
          <a:blip r:embed="rId8">
            <a:alphaModFix/>
          </a:blip>
          <a:srcRect b="0" l="0" r="0" t="0"/>
          <a:stretch/>
        </p:blipFill>
        <p:spPr>
          <a:xfrm>
            <a:off x="4610684" y="1795750"/>
            <a:ext cx="1314309" cy="1314314"/>
          </a:xfrm>
          <a:prstGeom prst="rect">
            <a:avLst/>
          </a:prstGeom>
          <a:noFill/>
          <a:ln>
            <a:noFill/>
          </a:ln>
        </p:spPr>
      </p:pic>
      <p:pic>
        <p:nvPicPr>
          <p:cNvPr id="270" name="Google Shape;270;p43"/>
          <p:cNvPicPr preferRelativeResize="0"/>
          <p:nvPr/>
        </p:nvPicPr>
        <p:blipFill rotWithShape="1">
          <a:blip r:embed="rId9">
            <a:alphaModFix/>
          </a:blip>
          <a:srcRect b="0" l="0" r="0" t="0"/>
          <a:stretch/>
        </p:blipFill>
        <p:spPr>
          <a:xfrm>
            <a:off x="6002365" y="1795750"/>
            <a:ext cx="1314309" cy="1314314"/>
          </a:xfrm>
          <a:prstGeom prst="rect">
            <a:avLst/>
          </a:prstGeom>
          <a:noFill/>
          <a:ln>
            <a:noFill/>
          </a:ln>
        </p:spPr>
      </p:pic>
      <p:sp>
        <p:nvSpPr>
          <p:cNvPr id="271" name="Google Shape;271;p43"/>
          <p:cNvSpPr txBox="1"/>
          <p:nvPr/>
        </p:nvSpPr>
        <p:spPr>
          <a:xfrm>
            <a:off x="5810700" y="3377275"/>
            <a:ext cx="3219000" cy="161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E61E83"/>
                </a:solidFill>
                <a:latin typeface="Gill Sans"/>
                <a:ea typeface="Gill Sans"/>
                <a:cs typeface="Gill Sans"/>
                <a:sym typeface="Gill Sans"/>
              </a:rPr>
              <a:t>WHERE CAN IT LEAD?</a:t>
            </a:r>
            <a:endParaRPr b="0" i="0" sz="1400" u="none" cap="none" strike="noStrike">
              <a:solidFill>
                <a:srgbClr val="E61E83"/>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E61E83"/>
              </a:solidFill>
              <a:latin typeface="Gill Sans"/>
              <a:ea typeface="Gill Sans"/>
              <a:cs typeface="Gill Sans"/>
              <a:sym typeface="Gill Sans"/>
            </a:endParaRPr>
          </a:p>
          <a:p>
            <a:pPr indent="-159849" lvl="0" marL="269999" marR="0" rtl="0" algn="l">
              <a:lnSpc>
                <a:spcPct val="100000"/>
              </a:lnSpc>
              <a:spcBef>
                <a:spcPts val="0"/>
              </a:spcBef>
              <a:spcAft>
                <a:spcPts val="0"/>
              </a:spcAft>
              <a:buClr>
                <a:srgbClr val="434343"/>
              </a:buClr>
              <a:buSzPts val="1100"/>
              <a:buFont typeface="Avenir"/>
              <a:buChar char="●"/>
            </a:pPr>
            <a:r>
              <a:rPr b="0" i="0" lang="en-GB" sz="1100" u="none" cap="none" strike="noStrike">
                <a:solidFill>
                  <a:srgbClr val="434343"/>
                </a:solidFill>
                <a:latin typeface="Avenir"/>
                <a:ea typeface="Avenir"/>
                <a:cs typeface="Avenir"/>
                <a:sym typeface="Avenir"/>
              </a:rPr>
              <a:t>Help people access further study</a:t>
            </a:r>
            <a:endParaRPr b="0" i="0" sz="1100" u="none" cap="none" strike="noStrike">
              <a:solidFill>
                <a:srgbClr val="434343"/>
              </a:solidFill>
              <a:latin typeface="Avenir"/>
              <a:ea typeface="Avenir"/>
              <a:cs typeface="Avenir"/>
              <a:sym typeface="Avenir"/>
            </a:endParaRPr>
          </a:p>
          <a:p>
            <a:pPr indent="-159849" lvl="0" marL="269999" marR="0" rtl="0" algn="l">
              <a:lnSpc>
                <a:spcPct val="100000"/>
              </a:lnSpc>
              <a:spcBef>
                <a:spcPts val="0"/>
              </a:spcBef>
              <a:spcAft>
                <a:spcPts val="0"/>
              </a:spcAft>
              <a:buClr>
                <a:srgbClr val="434343"/>
              </a:buClr>
              <a:buSzPts val="1100"/>
              <a:buFont typeface="Avenir"/>
              <a:buChar char="●"/>
            </a:pPr>
            <a:r>
              <a:rPr b="0" i="0" lang="en-GB" sz="1100" u="none" cap="none" strike="noStrike">
                <a:solidFill>
                  <a:srgbClr val="434343"/>
                </a:solidFill>
                <a:latin typeface="Avenir"/>
                <a:ea typeface="Avenir"/>
                <a:cs typeface="Avenir"/>
                <a:sym typeface="Avenir"/>
              </a:rPr>
              <a:t>Support people to get their first job</a:t>
            </a:r>
            <a:endParaRPr b="0" i="0" sz="1100" u="none" cap="none" strike="noStrike">
              <a:solidFill>
                <a:srgbClr val="434343"/>
              </a:solidFill>
              <a:latin typeface="Avenir"/>
              <a:ea typeface="Avenir"/>
              <a:cs typeface="Avenir"/>
              <a:sym typeface="Avenir"/>
            </a:endParaRPr>
          </a:p>
          <a:p>
            <a:pPr indent="-159849" lvl="0" marL="269999" marR="0" rtl="0" algn="l">
              <a:lnSpc>
                <a:spcPct val="100000"/>
              </a:lnSpc>
              <a:spcBef>
                <a:spcPts val="0"/>
              </a:spcBef>
              <a:spcAft>
                <a:spcPts val="0"/>
              </a:spcAft>
              <a:buClr>
                <a:srgbClr val="434343"/>
              </a:buClr>
              <a:buSzPts val="1100"/>
              <a:buFont typeface="Avenir"/>
              <a:buChar char="●"/>
            </a:pPr>
            <a:r>
              <a:rPr b="0" i="0" lang="en-GB" sz="1100" u="none" cap="none" strike="noStrike">
                <a:solidFill>
                  <a:srgbClr val="434343"/>
                </a:solidFill>
                <a:latin typeface="Avenir"/>
                <a:ea typeface="Avenir"/>
                <a:cs typeface="Avenir"/>
                <a:sym typeface="Avenir"/>
              </a:rPr>
              <a:t>Increase contributions to the local area</a:t>
            </a:r>
            <a:endParaRPr b="0" i="0" sz="1100" u="none" cap="none" strike="noStrike">
              <a:solidFill>
                <a:srgbClr val="434343"/>
              </a:solidFill>
              <a:latin typeface="Avenir"/>
              <a:ea typeface="Avenir"/>
              <a:cs typeface="Avenir"/>
              <a:sym typeface="Avenir"/>
            </a:endParaRPr>
          </a:p>
          <a:p>
            <a:pPr indent="-159849" lvl="0" marL="269999" marR="0" rtl="0" algn="l">
              <a:lnSpc>
                <a:spcPct val="100000"/>
              </a:lnSpc>
              <a:spcBef>
                <a:spcPts val="0"/>
              </a:spcBef>
              <a:spcAft>
                <a:spcPts val="0"/>
              </a:spcAft>
              <a:buClr>
                <a:srgbClr val="434343"/>
              </a:buClr>
              <a:buSzPts val="1100"/>
              <a:buFont typeface="Avenir"/>
              <a:buChar char="●"/>
            </a:pPr>
            <a:r>
              <a:rPr b="0" i="0" lang="en-GB" sz="1100" u="none" cap="none" strike="noStrike">
                <a:solidFill>
                  <a:srgbClr val="434343"/>
                </a:solidFill>
                <a:latin typeface="Avenir"/>
                <a:ea typeface="Avenir"/>
                <a:cs typeface="Avenir"/>
                <a:sym typeface="Avenir"/>
              </a:rPr>
              <a:t>Support people to become self-employed</a:t>
            </a:r>
            <a:endParaRPr b="0" i="0" sz="1100" u="none" cap="none" strike="noStrike">
              <a:solidFill>
                <a:srgbClr val="434343"/>
              </a:solidFill>
              <a:latin typeface="Avenir"/>
              <a:ea typeface="Avenir"/>
              <a:cs typeface="Avenir"/>
              <a:sym typeface="Avenir"/>
            </a:endParaRPr>
          </a:p>
        </p:txBody>
      </p:sp>
      <p:sp>
        <p:nvSpPr>
          <p:cNvPr id="272" name="Google Shape;272;p43"/>
          <p:cNvSpPr txBox="1"/>
          <p:nvPr/>
        </p:nvSpPr>
        <p:spPr>
          <a:xfrm>
            <a:off x="3214913" y="3377275"/>
            <a:ext cx="2373600" cy="145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B0C14B"/>
                </a:solidFill>
                <a:latin typeface="Gill Sans"/>
                <a:ea typeface="Gill Sans"/>
                <a:cs typeface="Gill Sans"/>
                <a:sym typeface="Gill Sans"/>
              </a:rPr>
              <a:t>HOW CAN I DO IT?</a:t>
            </a:r>
            <a:endParaRPr b="0" i="0" sz="1400" u="none" cap="none" strike="noStrike">
              <a:solidFill>
                <a:srgbClr val="B0C14B"/>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0C14B"/>
              </a:solidFill>
              <a:latin typeface="Gill Sans"/>
              <a:ea typeface="Gill Sans"/>
              <a:cs typeface="Gill Sans"/>
              <a:sym typeface="Gill Sans"/>
            </a:endParaRPr>
          </a:p>
          <a:p>
            <a:pPr indent="-159849" lvl="0" marL="269999" marR="0" rtl="0" algn="l">
              <a:lnSpc>
                <a:spcPct val="100000"/>
              </a:lnSpc>
              <a:spcBef>
                <a:spcPts val="0"/>
              </a:spcBef>
              <a:spcAft>
                <a:spcPts val="0"/>
              </a:spcAft>
              <a:buClr>
                <a:srgbClr val="434343"/>
              </a:buClr>
              <a:buSzPts val="1100"/>
              <a:buFont typeface="Avenir"/>
              <a:buChar char="●"/>
            </a:pPr>
            <a:r>
              <a:rPr b="0" i="0" lang="en-GB" sz="1100" u="none" cap="none" strike="noStrike">
                <a:solidFill>
                  <a:srgbClr val="434343"/>
                </a:solidFill>
                <a:latin typeface="Avenir"/>
                <a:ea typeface="Avenir"/>
                <a:cs typeface="Avenir"/>
                <a:sym typeface="Avenir"/>
              </a:rPr>
              <a:t>Ask people to share their </a:t>
            </a:r>
            <a:br>
              <a:rPr b="0" i="0" lang="en-GB" sz="1100" u="none" cap="none" strike="noStrike">
                <a:solidFill>
                  <a:srgbClr val="434343"/>
                </a:solidFill>
                <a:latin typeface="Avenir"/>
                <a:ea typeface="Avenir"/>
                <a:cs typeface="Avenir"/>
                <a:sym typeface="Avenir"/>
              </a:rPr>
            </a:br>
            <a:r>
              <a:rPr b="0" i="0" lang="en-GB" sz="1100" u="none" cap="none" strike="noStrike">
                <a:solidFill>
                  <a:srgbClr val="434343"/>
                </a:solidFill>
                <a:latin typeface="Avenir"/>
                <a:ea typeface="Avenir"/>
                <a:cs typeface="Avenir"/>
                <a:sym typeface="Avenir"/>
              </a:rPr>
              <a:t>learning story</a:t>
            </a:r>
            <a:endParaRPr b="0" i="0" sz="1100" u="none" cap="none" strike="noStrike">
              <a:solidFill>
                <a:srgbClr val="434343"/>
              </a:solidFill>
              <a:latin typeface="Avenir"/>
              <a:ea typeface="Avenir"/>
              <a:cs typeface="Avenir"/>
              <a:sym typeface="Avenir"/>
            </a:endParaRPr>
          </a:p>
          <a:p>
            <a:pPr indent="-159849" lvl="0" marL="269999" marR="0" rtl="0" algn="l">
              <a:lnSpc>
                <a:spcPct val="100000"/>
              </a:lnSpc>
              <a:spcBef>
                <a:spcPts val="0"/>
              </a:spcBef>
              <a:spcAft>
                <a:spcPts val="0"/>
              </a:spcAft>
              <a:buClr>
                <a:srgbClr val="434343"/>
              </a:buClr>
              <a:buSzPts val="1100"/>
              <a:buFont typeface="Avenir"/>
              <a:buChar char="●"/>
            </a:pPr>
            <a:r>
              <a:rPr b="0" i="0" lang="en-GB" sz="1100" u="none" cap="none" strike="noStrike">
                <a:solidFill>
                  <a:srgbClr val="434343"/>
                </a:solidFill>
                <a:latin typeface="Avenir"/>
                <a:ea typeface="Avenir"/>
                <a:cs typeface="Avenir"/>
                <a:sym typeface="Avenir"/>
              </a:rPr>
              <a:t>Issue badges when people complete activities</a:t>
            </a:r>
            <a:endParaRPr b="0" i="0" sz="1100" u="none" cap="none" strike="noStrike">
              <a:solidFill>
                <a:srgbClr val="434343"/>
              </a:solidFill>
              <a:latin typeface="Avenir"/>
              <a:ea typeface="Avenir"/>
              <a:cs typeface="Avenir"/>
              <a:sym typeface="Avenir"/>
            </a:endParaRPr>
          </a:p>
          <a:p>
            <a:pPr indent="-159849" lvl="0" marL="269999" marR="0" rtl="0" algn="l">
              <a:lnSpc>
                <a:spcPct val="100000"/>
              </a:lnSpc>
              <a:spcBef>
                <a:spcPts val="0"/>
              </a:spcBef>
              <a:spcAft>
                <a:spcPts val="0"/>
              </a:spcAft>
              <a:buClr>
                <a:srgbClr val="434343"/>
              </a:buClr>
              <a:buSzPts val="1100"/>
              <a:buFont typeface="Avenir"/>
              <a:buChar char="●"/>
            </a:pPr>
            <a:r>
              <a:rPr b="0" i="0" lang="en-GB" sz="1100" u="none" cap="none" strike="noStrike">
                <a:solidFill>
                  <a:srgbClr val="434343"/>
                </a:solidFill>
                <a:latin typeface="Avenir"/>
                <a:ea typeface="Avenir"/>
                <a:cs typeface="Avenir"/>
                <a:sym typeface="Avenir"/>
              </a:rPr>
              <a:t>Promote ongoing learning </a:t>
            </a:r>
            <a:br>
              <a:rPr b="0" i="0" lang="en-GB" sz="1100" u="none" cap="none" strike="noStrike">
                <a:solidFill>
                  <a:srgbClr val="434343"/>
                </a:solidFill>
                <a:latin typeface="Avenir"/>
                <a:ea typeface="Avenir"/>
                <a:cs typeface="Avenir"/>
                <a:sym typeface="Avenir"/>
              </a:rPr>
            </a:br>
            <a:r>
              <a:rPr b="0" i="0" lang="en-GB" sz="1100" u="none" cap="none" strike="noStrike">
                <a:solidFill>
                  <a:srgbClr val="434343"/>
                </a:solidFill>
                <a:latin typeface="Avenir"/>
                <a:ea typeface="Avenir"/>
                <a:cs typeface="Avenir"/>
                <a:sym typeface="Avenir"/>
              </a:rPr>
              <a:t>in your city</a:t>
            </a:r>
            <a:endParaRPr b="0" i="0" sz="1100" u="none" cap="none" strike="noStrike">
              <a:solidFill>
                <a:srgbClr val="434343"/>
              </a:solidFill>
              <a:latin typeface="Avenir"/>
              <a:ea typeface="Avenir"/>
              <a:cs typeface="Avenir"/>
              <a:sym typeface="Avenir"/>
            </a:endParaRPr>
          </a:p>
        </p:txBody>
      </p:sp>
      <p:sp>
        <p:nvSpPr>
          <p:cNvPr id="273" name="Google Shape;273;p43"/>
          <p:cNvSpPr txBox="1"/>
          <p:nvPr/>
        </p:nvSpPr>
        <p:spPr>
          <a:xfrm>
            <a:off x="935500" y="251050"/>
            <a:ext cx="7547700" cy="57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Gill Sans"/>
                <a:ea typeface="Gill Sans"/>
                <a:cs typeface="Gill Sans"/>
                <a:sym typeface="Gill Sans"/>
              </a:rPr>
              <a:t>HELPING PEOPLE &amp; PLACES TELL THE STORY OF THEIR LEARNING</a:t>
            </a:r>
            <a:endParaRPr b="0" i="0" sz="1800" u="none" cap="none" strike="noStrike">
              <a:solidFill>
                <a:srgbClr val="FFFFFF"/>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venir"/>
                <a:ea typeface="Avenir"/>
                <a:cs typeface="Avenir"/>
                <a:sym typeface="Avenir"/>
              </a:rPr>
              <a:t>How the badging standard works for places</a:t>
            </a:r>
            <a:endParaRPr b="0" i="0" sz="1400" u="none" cap="none" strike="noStrike">
              <a:solidFill>
                <a:srgbClr val="FFFFFF"/>
              </a:solidFill>
              <a:latin typeface="Avenir"/>
              <a:ea typeface="Avenir"/>
              <a:cs typeface="Avenir"/>
              <a:sym typeface="Avenir"/>
            </a:endParaRPr>
          </a:p>
        </p:txBody>
      </p:sp>
      <p:sp>
        <p:nvSpPr>
          <p:cNvPr id="274" name="Google Shape;274;p43"/>
          <p:cNvSpPr txBox="1"/>
          <p:nvPr/>
        </p:nvSpPr>
        <p:spPr>
          <a:xfrm>
            <a:off x="619125" y="3377275"/>
            <a:ext cx="2373600" cy="145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3976C3"/>
                </a:solidFill>
                <a:latin typeface="Gill Sans"/>
                <a:ea typeface="Gill Sans"/>
                <a:cs typeface="Gill Sans"/>
                <a:sym typeface="Gill Sans"/>
              </a:rPr>
              <a:t>WHAT CAN I DO?</a:t>
            </a:r>
            <a:endParaRPr b="0" i="0" sz="1400" u="none" cap="none" strike="noStrike">
              <a:solidFill>
                <a:srgbClr val="3976C3"/>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3976C3"/>
              </a:solidFill>
              <a:latin typeface="Gill Sans"/>
              <a:ea typeface="Gill Sans"/>
              <a:cs typeface="Gill Sans"/>
              <a:sym typeface="Gill Sans"/>
            </a:endParaRPr>
          </a:p>
          <a:p>
            <a:pPr indent="-159849" lvl="0" marL="269999" marR="0" rtl="0" algn="l">
              <a:lnSpc>
                <a:spcPct val="100000"/>
              </a:lnSpc>
              <a:spcBef>
                <a:spcPts val="0"/>
              </a:spcBef>
              <a:spcAft>
                <a:spcPts val="0"/>
              </a:spcAft>
              <a:buClr>
                <a:srgbClr val="434343"/>
              </a:buClr>
              <a:buSzPts val="1100"/>
              <a:buFont typeface="Avenir"/>
              <a:buChar char="●"/>
            </a:pPr>
            <a:r>
              <a:rPr b="0" i="0" lang="en-GB" sz="1100" u="none" cap="none" strike="noStrike">
                <a:solidFill>
                  <a:srgbClr val="434343"/>
                </a:solidFill>
                <a:latin typeface="Avenir"/>
                <a:ea typeface="Avenir"/>
                <a:cs typeface="Avenir"/>
                <a:sym typeface="Avenir"/>
              </a:rPr>
              <a:t>Become a Cities of Learning provider</a:t>
            </a:r>
            <a:endParaRPr b="0" i="0" sz="1100" u="none" cap="none" strike="noStrike">
              <a:solidFill>
                <a:srgbClr val="434343"/>
              </a:solidFill>
              <a:latin typeface="Avenir"/>
              <a:ea typeface="Avenir"/>
              <a:cs typeface="Avenir"/>
              <a:sym typeface="Avenir"/>
            </a:endParaRPr>
          </a:p>
          <a:p>
            <a:pPr indent="-159849" lvl="0" marL="269999" marR="0" rtl="0" algn="l">
              <a:lnSpc>
                <a:spcPct val="100000"/>
              </a:lnSpc>
              <a:spcBef>
                <a:spcPts val="0"/>
              </a:spcBef>
              <a:spcAft>
                <a:spcPts val="0"/>
              </a:spcAft>
              <a:buClr>
                <a:srgbClr val="434343"/>
              </a:buClr>
              <a:buSzPts val="1100"/>
              <a:buFont typeface="Avenir"/>
              <a:buChar char="●"/>
            </a:pPr>
            <a:r>
              <a:rPr b="0" i="0" lang="en-GB" sz="1100" u="none" cap="none" strike="noStrike">
                <a:solidFill>
                  <a:srgbClr val="434343"/>
                </a:solidFill>
                <a:latin typeface="Avenir"/>
                <a:ea typeface="Avenir"/>
                <a:cs typeface="Avenir"/>
                <a:sym typeface="Avenir"/>
              </a:rPr>
              <a:t>Use the badging standard to categorise your activities</a:t>
            </a:r>
            <a:endParaRPr b="0" i="0" sz="1100" u="none" cap="none" strike="noStrike">
              <a:solidFill>
                <a:srgbClr val="434343"/>
              </a:solidFill>
              <a:latin typeface="Avenir"/>
              <a:ea typeface="Avenir"/>
              <a:cs typeface="Avenir"/>
              <a:sym typeface="Avenir"/>
            </a:endParaRPr>
          </a:p>
          <a:p>
            <a:pPr indent="-159849" lvl="0" marL="269999" marR="0" rtl="0" algn="l">
              <a:lnSpc>
                <a:spcPct val="100000"/>
              </a:lnSpc>
              <a:spcBef>
                <a:spcPts val="0"/>
              </a:spcBef>
              <a:spcAft>
                <a:spcPts val="0"/>
              </a:spcAft>
              <a:buClr>
                <a:srgbClr val="434343"/>
              </a:buClr>
              <a:buSzPts val="1100"/>
              <a:buFont typeface="Avenir"/>
              <a:buChar char="●"/>
            </a:pPr>
            <a:r>
              <a:rPr b="0" i="0" lang="en-GB" sz="1100" u="none" cap="none" strike="noStrike">
                <a:solidFill>
                  <a:srgbClr val="434343"/>
                </a:solidFill>
                <a:latin typeface="Avenir"/>
                <a:ea typeface="Avenir"/>
                <a:cs typeface="Avenir"/>
                <a:sym typeface="Avenir"/>
              </a:rPr>
              <a:t>Design badges for people completing activities</a:t>
            </a:r>
            <a:endParaRPr b="0" i="0" sz="1100" u="none" cap="none" strike="noStrike">
              <a:solidFill>
                <a:srgbClr val="434343"/>
              </a:solidFill>
              <a:latin typeface="Avenir"/>
              <a:ea typeface="Avenir"/>
              <a:cs typeface="Avenir"/>
              <a:sym typeface="Avenir"/>
            </a:endParaRPr>
          </a:p>
        </p:txBody>
      </p:sp>
      <p:pic>
        <p:nvPicPr>
          <p:cNvPr id="275" name="Google Shape;275;p43"/>
          <p:cNvPicPr preferRelativeResize="0"/>
          <p:nvPr/>
        </p:nvPicPr>
        <p:blipFill rotWithShape="1">
          <a:blip r:embed="rId10">
            <a:alphaModFix/>
          </a:blip>
          <a:srcRect b="0" l="0" r="0" t="0"/>
          <a:stretch/>
        </p:blipFill>
        <p:spPr>
          <a:xfrm>
            <a:off x="142150" y="144183"/>
            <a:ext cx="591350" cy="790934"/>
          </a:xfrm>
          <a:prstGeom prst="rect">
            <a:avLst/>
          </a:prstGeom>
          <a:noFill/>
          <a:ln>
            <a:noFill/>
          </a:ln>
        </p:spPr>
      </p:pic>
      <p:pic>
        <p:nvPicPr>
          <p:cNvPr id="276" name="Google Shape;276;p43"/>
          <p:cNvPicPr preferRelativeResize="0"/>
          <p:nvPr/>
        </p:nvPicPr>
        <p:blipFill rotWithShape="1">
          <a:blip r:embed="rId11">
            <a:alphaModFix/>
          </a:blip>
          <a:srcRect b="0" l="0" r="0" t="0"/>
          <a:stretch/>
        </p:blipFill>
        <p:spPr>
          <a:xfrm>
            <a:off x="6002363" y="1808284"/>
            <a:ext cx="1314325" cy="1314356"/>
          </a:xfrm>
          <a:prstGeom prst="rect">
            <a:avLst/>
          </a:prstGeom>
          <a:noFill/>
          <a:ln>
            <a:noFill/>
          </a:ln>
        </p:spPr>
      </p:pic>
      <p:pic>
        <p:nvPicPr>
          <p:cNvPr id="277" name="Google Shape;277;p43"/>
          <p:cNvPicPr preferRelativeResize="0"/>
          <p:nvPr/>
        </p:nvPicPr>
        <p:blipFill rotWithShape="1">
          <a:blip r:embed="rId12">
            <a:alphaModFix/>
          </a:blip>
          <a:srcRect b="0" l="0" r="0" t="0"/>
          <a:stretch/>
        </p:blipFill>
        <p:spPr>
          <a:xfrm>
            <a:off x="4610675" y="1784468"/>
            <a:ext cx="1314325" cy="13143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4"/>
          <p:cNvPicPr preferRelativeResize="0"/>
          <p:nvPr/>
        </p:nvPicPr>
        <p:blipFill rotWithShape="1">
          <a:blip r:embed="rId3">
            <a:alphaModFix/>
          </a:blip>
          <a:srcRect b="0" l="1688" r="1279" t="0"/>
          <a:stretch/>
        </p:blipFill>
        <p:spPr>
          <a:xfrm>
            <a:off x="0" y="0"/>
            <a:ext cx="9144000" cy="847920"/>
          </a:xfrm>
          <a:prstGeom prst="rect">
            <a:avLst/>
          </a:prstGeom>
          <a:noFill/>
          <a:ln>
            <a:noFill/>
          </a:ln>
        </p:spPr>
      </p:pic>
      <p:sp>
        <p:nvSpPr>
          <p:cNvPr id="283" name="Google Shape;283;p44"/>
          <p:cNvSpPr txBox="1"/>
          <p:nvPr/>
        </p:nvSpPr>
        <p:spPr>
          <a:xfrm>
            <a:off x="460950" y="1005925"/>
            <a:ext cx="8222100" cy="382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7F7F7F"/>
                </a:solidFill>
                <a:latin typeface="Avenir"/>
                <a:ea typeface="Avenir"/>
                <a:cs typeface="Avenir"/>
                <a:sym typeface="Avenir"/>
              </a:rPr>
              <a:t>Cities of Learning’s Digital Open Badges are micro-credentials that recognise all forms of learning wherever it happens. They allow learners to communicate what they’ve learned to others, and Cities and places to connect and amplify their learning offer. </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7F7F7F"/>
                </a:solidFill>
                <a:latin typeface="Avenir"/>
                <a:ea typeface="Avenir"/>
                <a:cs typeface="Avenir"/>
                <a:sym typeface="Avenir"/>
              </a:rPr>
              <a:t>Every badge a learner earns is aligned to the Badging Standard. It captures the knowledge, skills, attitudes and values developed in completing the learning activity the badge represents. </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7F7F7F"/>
                </a:solidFill>
                <a:latin typeface="Avenir"/>
                <a:ea typeface="Avenir"/>
                <a:cs typeface="Avenir"/>
                <a:sym typeface="Avenir"/>
              </a:rPr>
              <a:t>By having the Badging Standard embedded in all badges…</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Avenir"/>
              <a:ea typeface="Avenir"/>
              <a:cs typeface="Avenir"/>
              <a:sym typeface="Avenir"/>
            </a:endParaRPr>
          </a:p>
          <a:p>
            <a:pPr indent="-317500" lvl="0" marL="1371600" marR="0" rtl="0" algn="l">
              <a:lnSpc>
                <a:spcPct val="100000"/>
              </a:lnSpc>
              <a:spcBef>
                <a:spcPts val="0"/>
              </a:spcBef>
              <a:spcAft>
                <a:spcPts val="0"/>
              </a:spcAft>
              <a:buClr>
                <a:srgbClr val="7F7F7F"/>
              </a:buClr>
              <a:buSzPts val="1400"/>
              <a:buFont typeface="Avenir"/>
              <a:buChar char="●"/>
            </a:pPr>
            <a:r>
              <a:rPr b="0" i="0" lang="en-GB" sz="1400" u="none" cap="none" strike="noStrike">
                <a:solidFill>
                  <a:srgbClr val="7F7F7F"/>
                </a:solidFill>
                <a:latin typeface="Avenir"/>
                <a:ea typeface="Avenir"/>
                <a:cs typeface="Avenir"/>
                <a:sym typeface="Avenir"/>
              </a:rPr>
              <a:t>...learners can understand and articulate their learning in a rigorous, future-focused and holistic way.</a:t>
            </a:r>
            <a:endParaRPr b="0" i="0" sz="1400" u="none" cap="none" strike="noStrike">
              <a:solidFill>
                <a:srgbClr val="7F7F7F"/>
              </a:solidFill>
              <a:latin typeface="Avenir"/>
              <a:ea typeface="Avenir"/>
              <a:cs typeface="Avenir"/>
              <a:sym typeface="Avenir"/>
            </a:endParaRPr>
          </a:p>
          <a:p>
            <a:pPr indent="-317500" lvl="0" marL="1371600" marR="0" rtl="0" algn="l">
              <a:lnSpc>
                <a:spcPct val="100000"/>
              </a:lnSpc>
              <a:spcBef>
                <a:spcPts val="0"/>
              </a:spcBef>
              <a:spcAft>
                <a:spcPts val="0"/>
              </a:spcAft>
              <a:buClr>
                <a:srgbClr val="7F7F7F"/>
              </a:buClr>
              <a:buSzPts val="1400"/>
              <a:buFont typeface="Avenir"/>
              <a:buChar char="●"/>
            </a:pPr>
            <a:r>
              <a:rPr b="0" i="0" lang="en-GB" sz="1400" u="none" cap="none" strike="noStrike">
                <a:solidFill>
                  <a:srgbClr val="7F7F7F"/>
                </a:solidFill>
                <a:latin typeface="Avenir"/>
                <a:ea typeface="Avenir"/>
                <a:cs typeface="Avenir"/>
                <a:sym typeface="Avenir"/>
              </a:rPr>
              <a:t>...learning providers can recognise what learners will develop through their provision. </a:t>
            </a:r>
            <a:endParaRPr b="0" i="0" sz="1400" u="none" cap="none" strike="noStrike">
              <a:solidFill>
                <a:srgbClr val="7F7F7F"/>
              </a:solidFill>
              <a:latin typeface="Avenir"/>
              <a:ea typeface="Avenir"/>
              <a:cs typeface="Avenir"/>
              <a:sym typeface="Avenir"/>
            </a:endParaRPr>
          </a:p>
          <a:p>
            <a:pPr indent="-317500" lvl="0" marL="1371600" marR="0" rtl="0" algn="l">
              <a:lnSpc>
                <a:spcPct val="100000"/>
              </a:lnSpc>
              <a:spcBef>
                <a:spcPts val="0"/>
              </a:spcBef>
              <a:spcAft>
                <a:spcPts val="0"/>
              </a:spcAft>
              <a:buClr>
                <a:srgbClr val="7F7F7F"/>
              </a:buClr>
              <a:buSzPts val="1400"/>
              <a:buFont typeface="Avenir"/>
              <a:buChar char="●"/>
            </a:pPr>
            <a:r>
              <a:rPr b="0" i="0" lang="en-GB" sz="1400" u="none" cap="none" strike="noStrike">
                <a:solidFill>
                  <a:srgbClr val="7F7F7F"/>
                </a:solidFill>
                <a:latin typeface="Avenir"/>
                <a:ea typeface="Avenir"/>
                <a:cs typeface="Avenir"/>
                <a:sym typeface="Avenir"/>
              </a:rPr>
              <a:t>...destination providers can be confident that learners who have earned a particular combination of badges will have the knowledge, skills, values and attitudes needed to succeed.  </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5"/>
          <p:cNvSpPr/>
          <p:nvPr/>
        </p:nvSpPr>
        <p:spPr>
          <a:xfrm>
            <a:off x="1537079" y="1712068"/>
            <a:ext cx="3620100" cy="1828800"/>
          </a:xfrm>
          <a:prstGeom prst="homePlate">
            <a:avLst>
              <a:gd fmla="val 23695" name="adj"/>
            </a:avLst>
          </a:prstGeom>
          <a:solidFill>
            <a:srgbClr val="EFEFE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Image result for we issue open badges" id="289" name="Google Shape;289;p45"/>
          <p:cNvPicPr preferRelativeResize="0"/>
          <p:nvPr/>
        </p:nvPicPr>
        <p:blipFill rotWithShape="1">
          <a:blip r:embed="rId3">
            <a:alphaModFix/>
          </a:blip>
          <a:srcRect b="0" l="0" r="0" t="0"/>
          <a:stretch/>
        </p:blipFill>
        <p:spPr>
          <a:xfrm>
            <a:off x="6219496" y="4241077"/>
            <a:ext cx="1550688" cy="310138"/>
          </a:xfrm>
          <a:prstGeom prst="rect">
            <a:avLst/>
          </a:prstGeom>
          <a:noFill/>
          <a:ln>
            <a:noFill/>
          </a:ln>
        </p:spPr>
      </p:pic>
      <p:sp>
        <p:nvSpPr>
          <p:cNvPr id="290" name="Google Shape;290;p45"/>
          <p:cNvSpPr txBox="1"/>
          <p:nvPr/>
        </p:nvSpPr>
        <p:spPr>
          <a:xfrm>
            <a:off x="3184421" y="992707"/>
            <a:ext cx="1454700" cy="3850200"/>
          </a:xfrm>
          <a:prstGeom prst="rect">
            <a:avLst/>
          </a:prstGeom>
          <a:solidFill>
            <a:srgbClr val="FFFFFF">
              <a:alpha val="28235"/>
            </a:srgbClr>
          </a:solidFill>
          <a:ln cap="flat" cmpd="sng" w="9525">
            <a:solidFill>
              <a:srgbClr val="D8D8D8"/>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lnSpc>
                <a:spcPct val="100000"/>
              </a:lnSpc>
              <a:spcBef>
                <a:spcPts val="1100"/>
              </a:spcBef>
              <a:spcAft>
                <a:spcPts val="0"/>
              </a:spcAft>
              <a:buClr>
                <a:srgbClr val="000000"/>
              </a:buClr>
              <a:buSzPts val="1400"/>
              <a:buFont typeface="Arial"/>
              <a:buNone/>
            </a:pPr>
            <a:r>
              <a:rPr b="0" i="0" lang="en-GB" sz="1400" u="none" cap="none" strike="noStrike">
                <a:solidFill>
                  <a:srgbClr val="7F7F7F"/>
                </a:solidFill>
                <a:latin typeface="Avenir"/>
                <a:ea typeface="Avenir"/>
                <a:cs typeface="Avenir"/>
                <a:sym typeface="Avenir"/>
              </a:rPr>
              <a:t>Visual </a:t>
            </a:r>
            <a:endParaRPr b="0" i="0" sz="1400" u="none" cap="none" strike="noStrike">
              <a:solidFill>
                <a:srgbClr val="7F7F7F"/>
              </a:solidFill>
              <a:latin typeface="Avenir"/>
              <a:ea typeface="Avenir"/>
              <a:cs typeface="Avenir"/>
              <a:sym typeface="Avenir"/>
            </a:endParaRPr>
          </a:p>
          <a:p>
            <a:pPr indent="0" lvl="0" marL="0" marR="0" rtl="0" algn="ctr">
              <a:lnSpc>
                <a:spcPct val="100000"/>
              </a:lnSpc>
              <a:spcBef>
                <a:spcPts val="1100"/>
              </a:spcBef>
              <a:spcAft>
                <a:spcPts val="0"/>
              </a:spcAft>
              <a:buClr>
                <a:srgbClr val="000000"/>
              </a:buClr>
              <a:buSzPts val="1400"/>
              <a:buFont typeface="Arial"/>
              <a:buNone/>
            </a:pPr>
            <a:r>
              <a:rPr b="0" i="0" lang="en-GB" sz="1400" u="none" cap="none" strike="noStrike">
                <a:solidFill>
                  <a:srgbClr val="7F7F7F"/>
                </a:solidFill>
                <a:latin typeface="Avenir"/>
                <a:ea typeface="Avenir"/>
                <a:cs typeface="Avenir"/>
                <a:sym typeface="Avenir"/>
              </a:rPr>
              <a:t>Open</a:t>
            </a:r>
            <a:endParaRPr b="0" i="0" sz="1400" u="none" cap="none" strike="noStrike">
              <a:solidFill>
                <a:srgbClr val="7F7F7F"/>
              </a:solidFill>
              <a:latin typeface="Avenir"/>
              <a:ea typeface="Avenir"/>
              <a:cs typeface="Avenir"/>
              <a:sym typeface="Avenir"/>
            </a:endParaRPr>
          </a:p>
          <a:p>
            <a:pPr indent="0" lvl="0" marL="0" marR="0" rtl="0" algn="ctr">
              <a:lnSpc>
                <a:spcPct val="100000"/>
              </a:lnSpc>
              <a:spcBef>
                <a:spcPts val="1100"/>
              </a:spcBef>
              <a:spcAft>
                <a:spcPts val="0"/>
              </a:spcAft>
              <a:buClr>
                <a:srgbClr val="000000"/>
              </a:buClr>
              <a:buSzPts val="1400"/>
              <a:buFont typeface="Arial"/>
              <a:buNone/>
            </a:pPr>
            <a:r>
              <a:rPr b="0" i="0" lang="en-GB" sz="1400" u="none" cap="none" strike="noStrike">
                <a:solidFill>
                  <a:srgbClr val="7F7F7F"/>
                </a:solidFill>
                <a:latin typeface="Avenir"/>
                <a:ea typeface="Avenir"/>
                <a:cs typeface="Avenir"/>
                <a:sym typeface="Avenir"/>
              </a:rPr>
              <a:t>Universal</a:t>
            </a:r>
            <a:endParaRPr b="0" i="0" sz="1400" u="none" cap="none" strike="noStrike">
              <a:solidFill>
                <a:srgbClr val="7F7F7F"/>
              </a:solidFill>
              <a:latin typeface="Avenir"/>
              <a:ea typeface="Avenir"/>
              <a:cs typeface="Avenir"/>
              <a:sym typeface="Avenir"/>
            </a:endParaRPr>
          </a:p>
          <a:p>
            <a:pPr indent="0" lvl="0" marL="0" marR="0" rtl="0" algn="ctr">
              <a:lnSpc>
                <a:spcPct val="100000"/>
              </a:lnSpc>
              <a:spcBef>
                <a:spcPts val="1100"/>
              </a:spcBef>
              <a:spcAft>
                <a:spcPts val="0"/>
              </a:spcAft>
              <a:buClr>
                <a:srgbClr val="000000"/>
              </a:buClr>
              <a:buSzPts val="1400"/>
              <a:buFont typeface="Arial"/>
              <a:buNone/>
            </a:pPr>
            <a:r>
              <a:rPr b="0" i="0" lang="en-GB" sz="1400" u="none" cap="none" strike="noStrike">
                <a:solidFill>
                  <a:srgbClr val="7F7F7F"/>
                </a:solidFill>
                <a:latin typeface="Avenir"/>
                <a:ea typeface="Avenir"/>
                <a:cs typeface="Avenir"/>
                <a:sym typeface="Avenir"/>
              </a:rPr>
              <a:t>Safe &amp; secure</a:t>
            </a:r>
            <a:endParaRPr b="0" i="0" sz="1400" u="none" cap="none" strike="noStrike">
              <a:solidFill>
                <a:srgbClr val="7F7F7F"/>
              </a:solidFill>
              <a:latin typeface="Avenir"/>
              <a:ea typeface="Avenir"/>
              <a:cs typeface="Avenir"/>
              <a:sym typeface="Avenir"/>
            </a:endParaRPr>
          </a:p>
          <a:p>
            <a:pPr indent="0" lvl="0" marL="0" marR="0" rtl="0" algn="ctr">
              <a:lnSpc>
                <a:spcPct val="100000"/>
              </a:lnSpc>
              <a:spcBef>
                <a:spcPts val="1100"/>
              </a:spcBef>
              <a:spcAft>
                <a:spcPts val="0"/>
              </a:spcAft>
              <a:buClr>
                <a:srgbClr val="000000"/>
              </a:buClr>
              <a:buSzPts val="1400"/>
              <a:buFont typeface="Arial"/>
              <a:buNone/>
            </a:pPr>
            <a:r>
              <a:rPr b="0" i="0" lang="en-GB" sz="1400" u="none" cap="none" strike="noStrike">
                <a:solidFill>
                  <a:srgbClr val="7F7F7F"/>
                </a:solidFill>
                <a:latin typeface="Avenir"/>
                <a:ea typeface="Avenir"/>
                <a:cs typeface="Avenir"/>
                <a:sym typeface="Avenir"/>
              </a:rPr>
              <a:t>Data-rich</a:t>
            </a:r>
            <a:endParaRPr b="0" i="0" sz="1400" u="none" cap="none" strike="noStrike">
              <a:solidFill>
                <a:srgbClr val="7F7F7F"/>
              </a:solidFill>
              <a:latin typeface="Avenir"/>
              <a:ea typeface="Avenir"/>
              <a:cs typeface="Avenir"/>
              <a:sym typeface="Avenir"/>
            </a:endParaRPr>
          </a:p>
          <a:p>
            <a:pPr indent="0" lvl="0" marL="0" marR="0" rtl="0" algn="ctr">
              <a:lnSpc>
                <a:spcPct val="100000"/>
              </a:lnSpc>
              <a:spcBef>
                <a:spcPts val="1100"/>
              </a:spcBef>
              <a:spcAft>
                <a:spcPts val="0"/>
              </a:spcAft>
              <a:buClr>
                <a:srgbClr val="000000"/>
              </a:buClr>
              <a:buSzPts val="1400"/>
              <a:buFont typeface="Arial"/>
              <a:buNone/>
            </a:pPr>
            <a:r>
              <a:rPr b="0" i="0" lang="en-GB" sz="1400" u="none" cap="none" strike="noStrike">
                <a:solidFill>
                  <a:srgbClr val="7F7F7F"/>
                </a:solidFill>
                <a:latin typeface="Avenir"/>
                <a:ea typeface="Avenir"/>
                <a:cs typeface="Avenir"/>
                <a:sym typeface="Avenir"/>
              </a:rPr>
              <a:t>Evidence based</a:t>
            </a:r>
            <a:endParaRPr b="0" i="0" sz="1400" u="none" cap="none" strike="noStrike">
              <a:solidFill>
                <a:srgbClr val="7F7F7F"/>
              </a:solidFill>
              <a:latin typeface="Avenir"/>
              <a:ea typeface="Avenir"/>
              <a:cs typeface="Avenir"/>
              <a:sym typeface="Avenir"/>
            </a:endParaRPr>
          </a:p>
          <a:p>
            <a:pPr indent="0" lvl="0" marL="0" marR="0" rtl="0" algn="ctr">
              <a:lnSpc>
                <a:spcPct val="100000"/>
              </a:lnSpc>
              <a:spcBef>
                <a:spcPts val="1100"/>
              </a:spcBef>
              <a:spcAft>
                <a:spcPts val="0"/>
              </a:spcAft>
              <a:buClr>
                <a:srgbClr val="000000"/>
              </a:buClr>
              <a:buSzPts val="1400"/>
              <a:buFont typeface="Arial"/>
              <a:buNone/>
            </a:pPr>
            <a:r>
              <a:rPr b="0" i="0" lang="en-GB" sz="1400" u="none" cap="none" strike="noStrike">
                <a:solidFill>
                  <a:srgbClr val="7F7F7F"/>
                </a:solidFill>
                <a:latin typeface="Avenir"/>
                <a:ea typeface="Avenir"/>
                <a:cs typeface="Avenir"/>
                <a:sym typeface="Avenir"/>
              </a:rPr>
              <a:t>Shareable </a:t>
            </a:r>
            <a:endParaRPr b="0" i="0" sz="1400" u="none" cap="none" strike="noStrike">
              <a:solidFill>
                <a:srgbClr val="7F7F7F"/>
              </a:solidFill>
              <a:latin typeface="Avenir"/>
              <a:ea typeface="Avenir"/>
              <a:cs typeface="Avenir"/>
              <a:sym typeface="Avenir"/>
            </a:endParaRPr>
          </a:p>
          <a:p>
            <a:pPr indent="0" lvl="0" marL="0" marR="0" rtl="0" algn="ctr">
              <a:lnSpc>
                <a:spcPct val="100000"/>
              </a:lnSpc>
              <a:spcBef>
                <a:spcPts val="1100"/>
              </a:spcBef>
              <a:spcAft>
                <a:spcPts val="0"/>
              </a:spcAft>
              <a:buClr>
                <a:srgbClr val="000000"/>
              </a:buClr>
              <a:buSzPts val="1400"/>
              <a:buFont typeface="Arial"/>
              <a:buNone/>
            </a:pPr>
            <a:r>
              <a:rPr b="0" i="0" lang="en-GB" sz="1400" u="none" cap="none" strike="noStrike">
                <a:solidFill>
                  <a:srgbClr val="7F7F7F"/>
                </a:solidFill>
                <a:latin typeface="Avenir"/>
                <a:ea typeface="Avenir"/>
                <a:cs typeface="Avenir"/>
                <a:sym typeface="Avenir"/>
              </a:rPr>
              <a:t>Verifiable</a:t>
            </a:r>
            <a:endParaRPr b="0" i="0" sz="1400" u="none" cap="none" strike="noStrike">
              <a:solidFill>
                <a:srgbClr val="7F7F7F"/>
              </a:solidFill>
              <a:latin typeface="Avenir"/>
              <a:ea typeface="Avenir"/>
              <a:cs typeface="Avenir"/>
              <a:sym typeface="Avenir"/>
            </a:endParaRPr>
          </a:p>
          <a:p>
            <a:pPr indent="0" lvl="0" marL="0" marR="0" rtl="0" algn="ctr">
              <a:lnSpc>
                <a:spcPct val="100000"/>
              </a:lnSpc>
              <a:spcBef>
                <a:spcPts val="1100"/>
              </a:spcBef>
              <a:spcAft>
                <a:spcPts val="0"/>
              </a:spcAft>
              <a:buClr>
                <a:srgbClr val="000000"/>
              </a:buClr>
              <a:buSzPts val="1400"/>
              <a:buFont typeface="Arial"/>
              <a:buNone/>
            </a:pPr>
            <a:r>
              <a:rPr b="0" i="0" lang="en-GB" sz="1400" u="none" cap="none" strike="noStrike">
                <a:solidFill>
                  <a:srgbClr val="7F7F7F"/>
                </a:solidFill>
                <a:latin typeface="Avenir"/>
                <a:ea typeface="Avenir"/>
                <a:cs typeface="Avenir"/>
                <a:sym typeface="Avenir"/>
              </a:rPr>
              <a:t>Trackable</a:t>
            </a:r>
            <a:endParaRPr b="0" i="0" sz="1400" u="none" cap="none" strike="noStrike">
              <a:solidFill>
                <a:srgbClr val="7F7F7F"/>
              </a:solidFill>
              <a:latin typeface="Avenir"/>
              <a:ea typeface="Avenir"/>
              <a:cs typeface="Avenir"/>
              <a:sym typeface="Avenir"/>
            </a:endParaRPr>
          </a:p>
          <a:p>
            <a:pPr indent="0" lvl="0" marL="0" marR="0" rtl="0" algn="ctr">
              <a:lnSpc>
                <a:spcPct val="100000"/>
              </a:lnSpc>
              <a:spcBef>
                <a:spcPts val="1100"/>
              </a:spcBef>
              <a:spcAft>
                <a:spcPts val="0"/>
              </a:spcAft>
              <a:buClr>
                <a:srgbClr val="000000"/>
              </a:buClr>
              <a:buSzPts val="1400"/>
              <a:buFont typeface="Arial"/>
              <a:buNone/>
            </a:pPr>
            <a:r>
              <a:rPr b="0" i="0" lang="en-GB" sz="1400" u="none" cap="none" strike="noStrike">
                <a:solidFill>
                  <a:srgbClr val="7F7F7F"/>
                </a:solidFill>
                <a:latin typeface="Avenir"/>
                <a:ea typeface="Avenir"/>
                <a:cs typeface="Avenir"/>
                <a:sym typeface="Avenir"/>
              </a:rPr>
              <a:t>Portable</a:t>
            </a:r>
            <a:endParaRPr b="0" i="0" sz="1400" u="none" cap="none" strike="noStrike">
              <a:solidFill>
                <a:srgbClr val="7F7F7F"/>
              </a:solidFill>
              <a:latin typeface="Avenir"/>
              <a:ea typeface="Avenir"/>
              <a:cs typeface="Avenir"/>
              <a:sym typeface="Avenir"/>
            </a:endParaRPr>
          </a:p>
          <a:p>
            <a:pPr indent="0" lvl="0" marL="0" marR="0" rtl="0" algn="ctr">
              <a:lnSpc>
                <a:spcPct val="100000"/>
              </a:lnSpc>
              <a:spcBef>
                <a:spcPts val="1100"/>
              </a:spcBef>
              <a:spcAft>
                <a:spcPts val="0"/>
              </a:spcAft>
              <a:buClr>
                <a:srgbClr val="000000"/>
              </a:buClr>
              <a:buSzPts val="1400"/>
              <a:buFont typeface="Arial"/>
              <a:buNone/>
            </a:pPr>
            <a:r>
              <a:rPr b="0" i="0" lang="en-GB" sz="1400" u="none" cap="none" strike="noStrike">
                <a:solidFill>
                  <a:srgbClr val="7F7F7F"/>
                </a:solidFill>
                <a:latin typeface="Avenir"/>
                <a:ea typeface="Avenir"/>
                <a:cs typeface="Avenir"/>
                <a:sym typeface="Avenir"/>
              </a:rPr>
              <a:t>Connected</a:t>
            </a:r>
            <a:endParaRPr b="0" i="0" sz="1400" u="none" cap="none" strike="noStrike">
              <a:solidFill>
                <a:srgbClr val="7F7F7F"/>
              </a:solidFill>
              <a:latin typeface="Avenir"/>
              <a:ea typeface="Avenir"/>
              <a:cs typeface="Avenir"/>
              <a:sym typeface="Avenir"/>
            </a:endParaRPr>
          </a:p>
        </p:txBody>
      </p:sp>
      <p:cxnSp>
        <p:nvCxnSpPr>
          <p:cNvPr id="291" name="Google Shape;291;p45"/>
          <p:cNvCxnSpPr/>
          <p:nvPr/>
        </p:nvCxnSpPr>
        <p:spPr>
          <a:xfrm flipH="1">
            <a:off x="1140599" y="1420620"/>
            <a:ext cx="5400" cy="360600"/>
          </a:xfrm>
          <a:prstGeom prst="straightConnector1">
            <a:avLst/>
          </a:prstGeom>
          <a:noFill/>
          <a:ln cap="flat" cmpd="sng" w="28575">
            <a:solidFill>
              <a:srgbClr val="A5A5A5"/>
            </a:solidFill>
            <a:prstDash val="solid"/>
            <a:miter lim="800000"/>
            <a:headEnd len="sm" w="sm" type="none"/>
            <a:tailEnd len="med" w="med" type="triangle"/>
          </a:ln>
        </p:spPr>
      </p:cxnSp>
      <p:sp>
        <p:nvSpPr>
          <p:cNvPr id="292" name="Google Shape;292;p45"/>
          <p:cNvSpPr txBox="1"/>
          <p:nvPr/>
        </p:nvSpPr>
        <p:spPr>
          <a:xfrm>
            <a:off x="-86840" y="1211713"/>
            <a:ext cx="2606700" cy="20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434343"/>
                </a:solidFill>
                <a:latin typeface="Avenir"/>
                <a:ea typeface="Avenir"/>
                <a:cs typeface="Avenir"/>
                <a:sym typeface="Avenir"/>
              </a:rPr>
              <a:t>Issuer </a:t>
            </a:r>
            <a:endParaRPr b="0" i="0" sz="1400" u="none" cap="none" strike="noStrike">
              <a:solidFill>
                <a:srgbClr val="434343"/>
              </a:solidFill>
              <a:latin typeface="Avenir"/>
              <a:ea typeface="Avenir"/>
              <a:cs typeface="Avenir"/>
              <a:sym typeface="Avenir"/>
            </a:endParaRPr>
          </a:p>
        </p:txBody>
      </p:sp>
      <p:cxnSp>
        <p:nvCxnSpPr>
          <p:cNvPr id="293" name="Google Shape;293;p45"/>
          <p:cNvCxnSpPr/>
          <p:nvPr/>
        </p:nvCxnSpPr>
        <p:spPr>
          <a:xfrm flipH="1" rot="10800000">
            <a:off x="487894" y="3242598"/>
            <a:ext cx="522300" cy="1091700"/>
          </a:xfrm>
          <a:prstGeom prst="straightConnector1">
            <a:avLst/>
          </a:prstGeom>
          <a:noFill/>
          <a:ln cap="flat" cmpd="sng" w="28575">
            <a:solidFill>
              <a:srgbClr val="A5A5A5"/>
            </a:solidFill>
            <a:prstDash val="solid"/>
            <a:miter lim="800000"/>
            <a:headEnd len="sm" w="sm" type="none"/>
            <a:tailEnd len="med" w="med" type="triangle"/>
          </a:ln>
        </p:spPr>
      </p:cxnSp>
      <p:sp>
        <p:nvSpPr>
          <p:cNvPr id="294" name="Google Shape;294;p45"/>
          <p:cNvSpPr txBox="1"/>
          <p:nvPr/>
        </p:nvSpPr>
        <p:spPr>
          <a:xfrm>
            <a:off x="27131" y="4499738"/>
            <a:ext cx="1719900" cy="415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434343"/>
                </a:solidFill>
                <a:latin typeface="Avenir"/>
                <a:ea typeface="Avenir"/>
                <a:cs typeface="Avenir"/>
                <a:sym typeface="Avenir"/>
              </a:rPr>
              <a:t>Knowledge, skills, attitudes &amp; values</a:t>
            </a:r>
            <a:endParaRPr b="0" i="0" sz="1400" u="none" cap="none" strike="noStrike">
              <a:solidFill>
                <a:srgbClr val="434343"/>
              </a:solidFill>
              <a:latin typeface="Avenir"/>
              <a:ea typeface="Avenir"/>
              <a:cs typeface="Avenir"/>
              <a:sym typeface="Avenir"/>
            </a:endParaRPr>
          </a:p>
        </p:txBody>
      </p:sp>
      <p:cxnSp>
        <p:nvCxnSpPr>
          <p:cNvPr id="295" name="Google Shape;295;p45"/>
          <p:cNvCxnSpPr>
            <a:stCxn id="296" idx="0"/>
          </p:cNvCxnSpPr>
          <p:nvPr/>
        </p:nvCxnSpPr>
        <p:spPr>
          <a:xfrm rot="10800000">
            <a:off x="1766269" y="3557925"/>
            <a:ext cx="816600" cy="949800"/>
          </a:xfrm>
          <a:prstGeom prst="straightConnector1">
            <a:avLst/>
          </a:prstGeom>
          <a:noFill/>
          <a:ln cap="flat" cmpd="sng" w="28575">
            <a:solidFill>
              <a:srgbClr val="A5A5A5"/>
            </a:solidFill>
            <a:prstDash val="solid"/>
            <a:miter lim="800000"/>
            <a:headEnd len="sm" w="sm" type="none"/>
            <a:tailEnd len="med" w="med" type="triangle"/>
          </a:ln>
        </p:spPr>
      </p:cxnSp>
      <p:sp>
        <p:nvSpPr>
          <p:cNvPr id="296" name="Google Shape;296;p45"/>
          <p:cNvSpPr txBox="1"/>
          <p:nvPr/>
        </p:nvSpPr>
        <p:spPr>
          <a:xfrm>
            <a:off x="1855519" y="4507725"/>
            <a:ext cx="1454700" cy="536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434343"/>
                </a:solidFill>
                <a:latin typeface="Avenir"/>
                <a:ea typeface="Avenir"/>
                <a:cs typeface="Avenir"/>
                <a:sym typeface="Avenir"/>
              </a:rPr>
              <a:t>Endorser</a:t>
            </a:r>
            <a:endParaRPr b="0" i="0" sz="1400" u="none" cap="none" strike="noStrike">
              <a:solidFill>
                <a:srgbClr val="434343"/>
              </a:solidFill>
              <a:latin typeface="Avenir"/>
              <a:ea typeface="Avenir"/>
              <a:cs typeface="Avenir"/>
              <a:sym typeface="Avenir"/>
            </a:endParaRPr>
          </a:p>
        </p:txBody>
      </p:sp>
      <p:pic>
        <p:nvPicPr>
          <p:cNvPr descr="Image result for twitter" id="297" name="Google Shape;297;p45"/>
          <p:cNvPicPr preferRelativeResize="0"/>
          <p:nvPr/>
        </p:nvPicPr>
        <p:blipFill rotWithShape="1">
          <a:blip r:embed="rId4">
            <a:alphaModFix/>
          </a:blip>
          <a:srcRect b="0" l="0" r="0" t="0"/>
          <a:stretch/>
        </p:blipFill>
        <p:spPr>
          <a:xfrm>
            <a:off x="7967123" y="1864627"/>
            <a:ext cx="405000" cy="405000"/>
          </a:xfrm>
          <a:prstGeom prst="rect">
            <a:avLst/>
          </a:prstGeom>
          <a:noFill/>
          <a:ln>
            <a:noFill/>
          </a:ln>
        </p:spPr>
      </p:pic>
      <p:pic>
        <p:nvPicPr>
          <p:cNvPr descr="Image result for linkedin" id="298" name="Google Shape;298;p45"/>
          <p:cNvPicPr preferRelativeResize="0"/>
          <p:nvPr/>
        </p:nvPicPr>
        <p:blipFill rotWithShape="1">
          <a:blip r:embed="rId5">
            <a:alphaModFix/>
          </a:blip>
          <a:srcRect b="0" l="0" r="0" t="0"/>
          <a:stretch/>
        </p:blipFill>
        <p:spPr>
          <a:xfrm>
            <a:off x="7298542" y="1864627"/>
            <a:ext cx="405000" cy="405000"/>
          </a:xfrm>
          <a:prstGeom prst="rect">
            <a:avLst/>
          </a:prstGeom>
          <a:noFill/>
          <a:ln>
            <a:noFill/>
          </a:ln>
        </p:spPr>
      </p:pic>
      <p:pic>
        <p:nvPicPr>
          <p:cNvPr descr="Image result for facebook" id="299" name="Google Shape;299;p45"/>
          <p:cNvPicPr preferRelativeResize="0"/>
          <p:nvPr/>
        </p:nvPicPr>
        <p:blipFill rotWithShape="1">
          <a:blip r:embed="rId6">
            <a:alphaModFix/>
          </a:blip>
          <a:srcRect b="0" l="0" r="0" t="0"/>
          <a:stretch/>
        </p:blipFill>
        <p:spPr>
          <a:xfrm>
            <a:off x="7967119" y="2423959"/>
            <a:ext cx="405000" cy="405000"/>
          </a:xfrm>
          <a:prstGeom prst="rect">
            <a:avLst/>
          </a:prstGeom>
          <a:noFill/>
          <a:ln>
            <a:noFill/>
          </a:ln>
        </p:spPr>
      </p:pic>
      <p:pic>
        <p:nvPicPr>
          <p:cNvPr id="300" name="Google Shape;300;p45"/>
          <p:cNvPicPr preferRelativeResize="0"/>
          <p:nvPr/>
        </p:nvPicPr>
        <p:blipFill rotWithShape="1">
          <a:blip r:embed="rId7">
            <a:alphaModFix/>
          </a:blip>
          <a:srcRect b="0" l="0" r="0" t="0"/>
          <a:stretch/>
        </p:blipFill>
        <p:spPr>
          <a:xfrm>
            <a:off x="7298552" y="2441265"/>
            <a:ext cx="405000" cy="405000"/>
          </a:xfrm>
          <a:prstGeom prst="rect">
            <a:avLst/>
          </a:prstGeom>
          <a:noFill/>
          <a:ln>
            <a:noFill/>
          </a:ln>
        </p:spPr>
      </p:pic>
      <p:pic>
        <p:nvPicPr>
          <p:cNvPr descr="Image result for email icon" id="301" name="Google Shape;301;p45"/>
          <p:cNvPicPr preferRelativeResize="0"/>
          <p:nvPr/>
        </p:nvPicPr>
        <p:blipFill rotWithShape="1">
          <a:blip r:embed="rId8">
            <a:alphaModFix/>
          </a:blip>
          <a:srcRect b="0" l="0" r="0" t="0"/>
          <a:stretch/>
        </p:blipFill>
        <p:spPr>
          <a:xfrm>
            <a:off x="7365196" y="3017902"/>
            <a:ext cx="405000" cy="405000"/>
          </a:xfrm>
          <a:prstGeom prst="rect">
            <a:avLst/>
          </a:prstGeom>
          <a:noFill/>
          <a:ln>
            <a:noFill/>
          </a:ln>
        </p:spPr>
      </p:pic>
      <p:pic>
        <p:nvPicPr>
          <p:cNvPr descr="Image result for embed icon" id="302" name="Google Shape;302;p45"/>
          <p:cNvPicPr preferRelativeResize="0"/>
          <p:nvPr/>
        </p:nvPicPr>
        <p:blipFill rotWithShape="1">
          <a:blip r:embed="rId9">
            <a:alphaModFix/>
          </a:blip>
          <a:srcRect b="0" l="0" r="0" t="0"/>
          <a:stretch/>
        </p:blipFill>
        <p:spPr>
          <a:xfrm>
            <a:off x="7967118" y="3017902"/>
            <a:ext cx="405000" cy="405000"/>
          </a:xfrm>
          <a:prstGeom prst="rect">
            <a:avLst/>
          </a:prstGeom>
          <a:noFill/>
          <a:ln>
            <a:noFill/>
          </a:ln>
        </p:spPr>
      </p:pic>
      <p:sp>
        <p:nvSpPr>
          <p:cNvPr id="303" name="Google Shape;303;p45"/>
          <p:cNvSpPr txBox="1"/>
          <p:nvPr/>
        </p:nvSpPr>
        <p:spPr>
          <a:xfrm>
            <a:off x="5128013" y="4689525"/>
            <a:ext cx="3733800" cy="173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GB" sz="1100" u="none" cap="none" strike="noStrike">
                <a:solidFill>
                  <a:srgbClr val="7F7F7F"/>
                </a:solidFill>
                <a:latin typeface="Avenir"/>
                <a:ea typeface="Avenir"/>
                <a:cs typeface="Avenir"/>
                <a:sym typeface="Avenir"/>
              </a:rPr>
              <a:t>Allowing everyone to recognise learning with greater trust </a:t>
            </a:r>
            <a:endParaRPr b="0" i="0" sz="1100" u="none" cap="none" strike="noStrike">
              <a:solidFill>
                <a:srgbClr val="7F7F7F"/>
              </a:solidFill>
              <a:latin typeface="Avenir"/>
              <a:ea typeface="Avenir"/>
              <a:cs typeface="Avenir"/>
              <a:sym typeface="Avenir"/>
            </a:endParaRPr>
          </a:p>
        </p:txBody>
      </p:sp>
      <p:pic>
        <p:nvPicPr>
          <p:cNvPr id="304" name="Google Shape;304;p45"/>
          <p:cNvPicPr preferRelativeResize="0"/>
          <p:nvPr/>
        </p:nvPicPr>
        <p:blipFill rotWithShape="1">
          <a:blip r:embed="rId10">
            <a:alphaModFix/>
          </a:blip>
          <a:srcRect b="0" l="0" r="0" t="0"/>
          <a:stretch/>
        </p:blipFill>
        <p:spPr>
          <a:xfrm>
            <a:off x="5692043" y="2090681"/>
            <a:ext cx="1071563" cy="1071563"/>
          </a:xfrm>
          <a:prstGeom prst="rect">
            <a:avLst/>
          </a:prstGeom>
          <a:noFill/>
          <a:ln>
            <a:noFill/>
          </a:ln>
        </p:spPr>
      </p:pic>
      <p:sp>
        <p:nvSpPr>
          <p:cNvPr id="305" name="Google Shape;305;p45"/>
          <p:cNvSpPr/>
          <p:nvPr/>
        </p:nvSpPr>
        <p:spPr>
          <a:xfrm>
            <a:off x="7298550" y="25256"/>
            <a:ext cx="1845600" cy="9006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6" name="Google Shape;306;p45"/>
          <p:cNvSpPr txBox="1"/>
          <p:nvPr>
            <p:ph type="title"/>
          </p:nvPr>
        </p:nvSpPr>
        <p:spPr>
          <a:xfrm>
            <a:off x="5145400" y="992699"/>
            <a:ext cx="3912900" cy="788400"/>
          </a:xfrm>
          <a:prstGeom prst="rect">
            <a:avLst/>
          </a:prstGeom>
          <a:noFill/>
          <a:ln>
            <a:noFill/>
          </a:ln>
        </p:spPr>
        <p:txBody>
          <a:bodyPr anchorCtr="0" anchor="t" bIns="0" lIns="0" spcFirstLastPara="1" rIns="0" wrap="square" tIns="0">
            <a:noAutofit/>
          </a:bodyPr>
          <a:lstStyle/>
          <a:p>
            <a:pPr indent="0" lvl="0" marL="0" marR="0" rtl="0" algn="l">
              <a:lnSpc>
                <a:spcPct val="106250"/>
              </a:lnSpc>
              <a:spcBef>
                <a:spcPts val="0"/>
              </a:spcBef>
              <a:spcAft>
                <a:spcPts val="0"/>
              </a:spcAft>
              <a:buClr>
                <a:schemeClr val="accent1"/>
              </a:buClr>
              <a:buSzPts val="2400"/>
              <a:buFont typeface="Calibri"/>
              <a:buNone/>
            </a:pPr>
            <a:r>
              <a:rPr b="0" lang="en-GB" sz="1200">
                <a:solidFill>
                  <a:srgbClr val="7F7F7F"/>
                </a:solidFill>
                <a:latin typeface="Avenir"/>
                <a:ea typeface="Avenir"/>
                <a:cs typeface="Avenir"/>
                <a:sym typeface="Avenir"/>
              </a:rPr>
              <a:t>Digital open badges are tools for learners </a:t>
            </a:r>
            <a:r>
              <a:rPr b="0" i="0" lang="en-GB" sz="1200" u="none" cap="none" strike="noStrike">
                <a:solidFill>
                  <a:srgbClr val="7F7F7F"/>
                </a:solidFill>
                <a:latin typeface="Avenir"/>
                <a:ea typeface="Avenir"/>
                <a:cs typeface="Avenir"/>
                <a:sym typeface="Avenir"/>
              </a:rPr>
              <a:t>to communicate </a:t>
            </a:r>
            <a:r>
              <a:rPr b="0" lang="en-GB" sz="1200">
                <a:solidFill>
                  <a:srgbClr val="7F7F7F"/>
                </a:solidFill>
                <a:latin typeface="Avenir"/>
                <a:ea typeface="Avenir"/>
                <a:cs typeface="Avenir"/>
                <a:sym typeface="Avenir"/>
              </a:rPr>
              <a:t>learning. They capture the knowledge, skills, attitudes &amp; values in meta-data and are shareable across the web and a place, using open standards.</a:t>
            </a:r>
            <a:endParaRPr b="0" i="0" sz="1200" u="none" cap="none" strike="noStrike">
              <a:solidFill>
                <a:srgbClr val="7F7F7F"/>
              </a:solidFill>
              <a:latin typeface="Avenir"/>
              <a:ea typeface="Avenir"/>
              <a:cs typeface="Avenir"/>
              <a:sym typeface="Avenir"/>
            </a:endParaRPr>
          </a:p>
        </p:txBody>
      </p:sp>
      <p:pic>
        <p:nvPicPr>
          <p:cNvPr id="307" name="Google Shape;307;p45"/>
          <p:cNvPicPr preferRelativeResize="0"/>
          <p:nvPr/>
        </p:nvPicPr>
        <p:blipFill rotWithShape="1">
          <a:blip r:embed="rId11">
            <a:alphaModFix/>
          </a:blip>
          <a:srcRect b="0" l="89" r="79" t="0"/>
          <a:stretch/>
        </p:blipFill>
        <p:spPr>
          <a:xfrm>
            <a:off x="396017" y="1564911"/>
            <a:ext cx="2282124" cy="2282123"/>
          </a:xfrm>
          <a:prstGeom prst="rect">
            <a:avLst/>
          </a:prstGeom>
          <a:noFill/>
          <a:ln>
            <a:noFill/>
          </a:ln>
        </p:spPr>
      </p:pic>
      <p:pic>
        <p:nvPicPr>
          <p:cNvPr id="308" name="Google Shape;308;p45"/>
          <p:cNvPicPr preferRelativeResize="0"/>
          <p:nvPr/>
        </p:nvPicPr>
        <p:blipFill rotWithShape="1">
          <a:blip r:embed="rId12">
            <a:alphaModFix/>
          </a:blip>
          <a:srcRect b="0" l="1688" r="1279" t="0"/>
          <a:stretch/>
        </p:blipFill>
        <p:spPr>
          <a:xfrm>
            <a:off x="0" y="0"/>
            <a:ext cx="9144000" cy="8479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